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2EE95-2163-438F-B731-40DCFDCB5F7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F74C3F7-EFCF-4161-924D-E8C39EAAFF95}">
      <dgm:prSet phldrT="[Texto]"/>
      <dgm:spPr/>
      <dgm:t>
        <a:bodyPr/>
        <a:lstStyle/>
        <a:p>
          <a:r>
            <a:rPr lang="es-CL" dirty="0" smtClean="0"/>
            <a:t>Planear la organización de la emergencia </a:t>
          </a:r>
          <a:endParaRPr lang="es-CL" dirty="0"/>
        </a:p>
      </dgm:t>
    </dgm:pt>
    <dgm:pt modelId="{E185E007-EDB7-4EF1-A727-19A6F3A3C871}" type="parTrans" cxnId="{5D9B2A0E-5A9D-4401-AB06-5476F29CBEC7}">
      <dgm:prSet/>
      <dgm:spPr/>
      <dgm:t>
        <a:bodyPr/>
        <a:lstStyle/>
        <a:p>
          <a:endParaRPr lang="es-CL"/>
        </a:p>
      </dgm:t>
    </dgm:pt>
    <dgm:pt modelId="{9345EE7D-1B5A-4C11-B648-9C2B5C17109D}" type="sibTrans" cxnId="{5D9B2A0E-5A9D-4401-AB06-5476F29CBEC7}">
      <dgm:prSet/>
      <dgm:spPr/>
      <dgm:t>
        <a:bodyPr/>
        <a:lstStyle/>
        <a:p>
          <a:endParaRPr lang="es-CL"/>
        </a:p>
      </dgm:t>
    </dgm:pt>
    <dgm:pt modelId="{BB94F6B9-649C-40CA-B949-859C8A366E50}">
      <dgm:prSet phldrT="[Texto]"/>
      <dgm:spPr/>
      <dgm:t>
        <a:bodyPr/>
        <a:lstStyle/>
        <a:p>
          <a:r>
            <a:rPr lang="es-CL" dirty="0" smtClean="0"/>
            <a:t>Trazar planes de acción	</a:t>
          </a:r>
          <a:endParaRPr lang="es-CL" dirty="0"/>
        </a:p>
      </dgm:t>
    </dgm:pt>
    <dgm:pt modelId="{A99B6263-133C-426C-8579-9E68ADAFF2B0}" type="parTrans" cxnId="{CC1E43DF-756B-4C76-9953-AB35E915EFA0}">
      <dgm:prSet/>
      <dgm:spPr/>
      <dgm:t>
        <a:bodyPr/>
        <a:lstStyle/>
        <a:p>
          <a:endParaRPr lang="es-CL"/>
        </a:p>
      </dgm:t>
    </dgm:pt>
    <dgm:pt modelId="{F2C6E307-5A32-4646-BC83-C33E4FF8FB00}" type="sibTrans" cxnId="{CC1E43DF-756B-4C76-9953-AB35E915EFA0}">
      <dgm:prSet/>
      <dgm:spPr/>
      <dgm:t>
        <a:bodyPr/>
        <a:lstStyle/>
        <a:p>
          <a:endParaRPr lang="es-CL"/>
        </a:p>
      </dgm:t>
    </dgm:pt>
    <dgm:pt modelId="{12A3FFE8-5CC2-4947-9427-E7D83918BB17}">
      <dgm:prSet phldrT="[Texto]"/>
      <dgm:spPr/>
      <dgm:t>
        <a:bodyPr/>
        <a:lstStyle/>
        <a:p>
          <a:r>
            <a:rPr lang="es-CL" dirty="0" smtClean="0"/>
            <a:t>Proveer lo conveniente para el enfrentamiento y capacitación</a:t>
          </a:r>
          <a:endParaRPr lang="es-CL" dirty="0"/>
        </a:p>
      </dgm:t>
    </dgm:pt>
    <dgm:pt modelId="{1F99BCAE-59FD-43FD-A22A-F0A5CADDD913}" type="parTrans" cxnId="{8981AEA4-9A6F-4479-9CF4-E01C22A7F668}">
      <dgm:prSet/>
      <dgm:spPr/>
      <dgm:t>
        <a:bodyPr/>
        <a:lstStyle/>
        <a:p>
          <a:endParaRPr lang="es-CL"/>
        </a:p>
      </dgm:t>
    </dgm:pt>
    <dgm:pt modelId="{033DC068-4B60-4DA1-9177-0A572A9C280A}" type="sibTrans" cxnId="{8981AEA4-9A6F-4479-9CF4-E01C22A7F668}">
      <dgm:prSet/>
      <dgm:spPr/>
      <dgm:t>
        <a:bodyPr/>
        <a:lstStyle/>
        <a:p>
          <a:endParaRPr lang="es-CL"/>
        </a:p>
      </dgm:t>
    </dgm:pt>
    <dgm:pt modelId="{E4D39656-1476-44B1-A6F8-64229CED2FDC}" type="pres">
      <dgm:prSet presAssocID="{7972EE95-2163-438F-B731-40DCFDCB5F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4F8BD7E-1BEC-43D0-808C-C5BE6FD705C1}" type="pres">
      <dgm:prSet presAssocID="{7972EE95-2163-438F-B731-40DCFDCB5F73}" presName="dummyMaxCanvas" presStyleCnt="0">
        <dgm:presLayoutVars/>
      </dgm:prSet>
      <dgm:spPr/>
    </dgm:pt>
    <dgm:pt modelId="{1A9510E5-76AB-47E1-8A35-BF3DC2F1E8A6}" type="pres">
      <dgm:prSet presAssocID="{7972EE95-2163-438F-B731-40DCFDCB5F73}" presName="ThreeNodes_1" presStyleLbl="node1" presStyleIdx="0" presStyleCnt="3" custLinFactNeighborY="67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8E0067-C3E3-41F0-BD94-4A8B9D8FD03D}" type="pres">
      <dgm:prSet presAssocID="{7972EE95-2163-438F-B731-40DCFDCB5F7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FC7BA4-72AF-4CBF-81B9-73DCE3060150}" type="pres">
      <dgm:prSet presAssocID="{7972EE95-2163-438F-B731-40DCFDCB5F7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19C653-00A8-4972-BF94-74C242E6407E}" type="pres">
      <dgm:prSet presAssocID="{7972EE95-2163-438F-B731-40DCFDCB5F7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A238B5-BFC3-454A-8C5F-B2B433228D89}" type="pres">
      <dgm:prSet presAssocID="{7972EE95-2163-438F-B731-40DCFDCB5F7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90E891-03FA-42CB-AD31-5ABCC9EACC8C}" type="pres">
      <dgm:prSet presAssocID="{7972EE95-2163-438F-B731-40DCFDCB5F7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6B3CF0-90CA-477E-A35B-763FB742F05C}" type="pres">
      <dgm:prSet presAssocID="{7972EE95-2163-438F-B731-40DCFDCB5F7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F9BA21-8E6B-4A61-A026-E5E64119CDB3}" type="pres">
      <dgm:prSet presAssocID="{7972EE95-2163-438F-B731-40DCFDCB5F7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D9B2A0E-5A9D-4401-AB06-5476F29CBEC7}" srcId="{7972EE95-2163-438F-B731-40DCFDCB5F73}" destId="{7F74C3F7-EFCF-4161-924D-E8C39EAAFF95}" srcOrd="0" destOrd="0" parTransId="{E185E007-EDB7-4EF1-A727-19A6F3A3C871}" sibTransId="{9345EE7D-1B5A-4C11-B648-9C2B5C17109D}"/>
    <dgm:cxn modelId="{E0D6E35E-FCF3-4836-B496-246240BE28A9}" type="presOf" srcId="{12A3FFE8-5CC2-4947-9427-E7D83918BB17}" destId="{22FC7BA4-72AF-4CBF-81B9-73DCE3060150}" srcOrd="0" destOrd="0" presId="urn:microsoft.com/office/officeart/2005/8/layout/vProcess5"/>
    <dgm:cxn modelId="{7925A57D-15E0-43AA-966D-BDDADE1606AC}" type="presOf" srcId="{7F74C3F7-EFCF-4161-924D-E8C39EAAFF95}" destId="{F990E891-03FA-42CB-AD31-5ABCC9EACC8C}" srcOrd="1" destOrd="0" presId="urn:microsoft.com/office/officeart/2005/8/layout/vProcess5"/>
    <dgm:cxn modelId="{DFCC16BB-274A-4817-A36F-7CBE5D985F73}" type="presOf" srcId="{7F74C3F7-EFCF-4161-924D-E8C39EAAFF95}" destId="{1A9510E5-76AB-47E1-8A35-BF3DC2F1E8A6}" srcOrd="0" destOrd="0" presId="urn:microsoft.com/office/officeart/2005/8/layout/vProcess5"/>
    <dgm:cxn modelId="{8981AEA4-9A6F-4479-9CF4-E01C22A7F668}" srcId="{7972EE95-2163-438F-B731-40DCFDCB5F73}" destId="{12A3FFE8-5CC2-4947-9427-E7D83918BB17}" srcOrd="2" destOrd="0" parTransId="{1F99BCAE-59FD-43FD-A22A-F0A5CADDD913}" sibTransId="{033DC068-4B60-4DA1-9177-0A572A9C280A}"/>
    <dgm:cxn modelId="{6A810F16-ACD6-452D-AEA7-2DBBD7DB6503}" type="presOf" srcId="{BB94F6B9-649C-40CA-B949-859C8A366E50}" destId="{698E0067-C3E3-41F0-BD94-4A8B9D8FD03D}" srcOrd="0" destOrd="0" presId="urn:microsoft.com/office/officeart/2005/8/layout/vProcess5"/>
    <dgm:cxn modelId="{41FDAFC6-10D3-42FB-B2FF-897E94B0EEDE}" type="presOf" srcId="{F2C6E307-5A32-4646-BC83-C33E4FF8FB00}" destId="{3FA238B5-BFC3-454A-8C5F-B2B433228D89}" srcOrd="0" destOrd="0" presId="urn:microsoft.com/office/officeart/2005/8/layout/vProcess5"/>
    <dgm:cxn modelId="{C3BF4994-40D2-41AE-A795-897A299B6FDE}" type="presOf" srcId="{BB94F6B9-649C-40CA-B949-859C8A366E50}" destId="{506B3CF0-90CA-477E-A35B-763FB742F05C}" srcOrd="1" destOrd="0" presId="urn:microsoft.com/office/officeart/2005/8/layout/vProcess5"/>
    <dgm:cxn modelId="{CC1E43DF-756B-4C76-9953-AB35E915EFA0}" srcId="{7972EE95-2163-438F-B731-40DCFDCB5F73}" destId="{BB94F6B9-649C-40CA-B949-859C8A366E50}" srcOrd="1" destOrd="0" parTransId="{A99B6263-133C-426C-8579-9E68ADAFF2B0}" sibTransId="{F2C6E307-5A32-4646-BC83-C33E4FF8FB00}"/>
    <dgm:cxn modelId="{EB5D5594-7E6F-497E-BF00-40E0D48BE668}" type="presOf" srcId="{12A3FFE8-5CC2-4947-9427-E7D83918BB17}" destId="{E1F9BA21-8E6B-4A61-A026-E5E64119CDB3}" srcOrd="1" destOrd="0" presId="urn:microsoft.com/office/officeart/2005/8/layout/vProcess5"/>
    <dgm:cxn modelId="{46222631-35D2-4D22-BBEE-24B84DED4B4E}" type="presOf" srcId="{9345EE7D-1B5A-4C11-B648-9C2B5C17109D}" destId="{1419C653-00A8-4972-BF94-74C242E6407E}" srcOrd="0" destOrd="0" presId="urn:microsoft.com/office/officeart/2005/8/layout/vProcess5"/>
    <dgm:cxn modelId="{4239FDC6-3F95-4B24-85CF-EDA7413A006B}" type="presOf" srcId="{7972EE95-2163-438F-B731-40DCFDCB5F73}" destId="{E4D39656-1476-44B1-A6F8-64229CED2FDC}" srcOrd="0" destOrd="0" presId="urn:microsoft.com/office/officeart/2005/8/layout/vProcess5"/>
    <dgm:cxn modelId="{1EEF9CC5-9C83-4146-8984-38596A6EA8A0}" type="presParOf" srcId="{E4D39656-1476-44B1-A6F8-64229CED2FDC}" destId="{64F8BD7E-1BEC-43D0-808C-C5BE6FD705C1}" srcOrd="0" destOrd="0" presId="urn:microsoft.com/office/officeart/2005/8/layout/vProcess5"/>
    <dgm:cxn modelId="{2E0A753D-5A8B-4D84-8E0D-673642F353EB}" type="presParOf" srcId="{E4D39656-1476-44B1-A6F8-64229CED2FDC}" destId="{1A9510E5-76AB-47E1-8A35-BF3DC2F1E8A6}" srcOrd="1" destOrd="0" presId="urn:microsoft.com/office/officeart/2005/8/layout/vProcess5"/>
    <dgm:cxn modelId="{12C5DA22-2573-4E3C-808B-28A8B3AAB6E1}" type="presParOf" srcId="{E4D39656-1476-44B1-A6F8-64229CED2FDC}" destId="{698E0067-C3E3-41F0-BD94-4A8B9D8FD03D}" srcOrd="2" destOrd="0" presId="urn:microsoft.com/office/officeart/2005/8/layout/vProcess5"/>
    <dgm:cxn modelId="{83A72C3C-61D8-46F2-941D-BCCB96A2FC36}" type="presParOf" srcId="{E4D39656-1476-44B1-A6F8-64229CED2FDC}" destId="{22FC7BA4-72AF-4CBF-81B9-73DCE3060150}" srcOrd="3" destOrd="0" presId="urn:microsoft.com/office/officeart/2005/8/layout/vProcess5"/>
    <dgm:cxn modelId="{6953C116-0C73-4169-98E3-122EDA8109DE}" type="presParOf" srcId="{E4D39656-1476-44B1-A6F8-64229CED2FDC}" destId="{1419C653-00A8-4972-BF94-74C242E6407E}" srcOrd="4" destOrd="0" presId="urn:microsoft.com/office/officeart/2005/8/layout/vProcess5"/>
    <dgm:cxn modelId="{978B949D-147D-46D4-906D-8C0B66A99A55}" type="presParOf" srcId="{E4D39656-1476-44B1-A6F8-64229CED2FDC}" destId="{3FA238B5-BFC3-454A-8C5F-B2B433228D89}" srcOrd="5" destOrd="0" presId="urn:microsoft.com/office/officeart/2005/8/layout/vProcess5"/>
    <dgm:cxn modelId="{78EF64AF-7D4C-4CE1-B84C-804EB636AA84}" type="presParOf" srcId="{E4D39656-1476-44B1-A6F8-64229CED2FDC}" destId="{F990E891-03FA-42CB-AD31-5ABCC9EACC8C}" srcOrd="6" destOrd="0" presId="urn:microsoft.com/office/officeart/2005/8/layout/vProcess5"/>
    <dgm:cxn modelId="{E0DADB70-3EE7-4945-BD03-FAEF5113E654}" type="presParOf" srcId="{E4D39656-1476-44B1-A6F8-64229CED2FDC}" destId="{506B3CF0-90CA-477E-A35B-763FB742F05C}" srcOrd="7" destOrd="0" presId="urn:microsoft.com/office/officeart/2005/8/layout/vProcess5"/>
    <dgm:cxn modelId="{E880D412-BE9C-47E9-9F79-5B4E4B77CA8A}" type="presParOf" srcId="{E4D39656-1476-44B1-A6F8-64229CED2FDC}" destId="{E1F9BA21-8E6B-4A61-A026-E5E64119CD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62431-285E-4BB9-A0E4-D716B0CBC0D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436448E-F2B9-4C32-8247-0924F19B53A5}">
      <dgm:prSet phldrT="[Texto]"/>
      <dgm:spPr/>
      <dgm:t>
        <a:bodyPr/>
        <a:lstStyle/>
        <a:p>
          <a:r>
            <a:rPr lang="es-CL" dirty="0" smtClean="0"/>
            <a:t>Asignar tareas y responsabilidades a los miembros de la emergencia </a:t>
          </a:r>
        </a:p>
      </dgm:t>
    </dgm:pt>
    <dgm:pt modelId="{D847387C-71C4-4993-83FA-29D4F1D17339}" type="parTrans" cxnId="{FCCBFFCE-A43C-4DF0-BDE0-086ADA4F5D55}">
      <dgm:prSet/>
      <dgm:spPr/>
      <dgm:t>
        <a:bodyPr/>
        <a:lstStyle/>
        <a:p>
          <a:endParaRPr lang="es-CL"/>
        </a:p>
      </dgm:t>
    </dgm:pt>
    <dgm:pt modelId="{D1A09C57-7FA5-411D-8540-284B4267B5EA}" type="sibTrans" cxnId="{FCCBFFCE-A43C-4DF0-BDE0-086ADA4F5D55}">
      <dgm:prSet/>
      <dgm:spPr/>
      <dgm:t>
        <a:bodyPr/>
        <a:lstStyle/>
        <a:p>
          <a:endParaRPr lang="es-CL"/>
        </a:p>
      </dgm:t>
    </dgm:pt>
    <dgm:pt modelId="{36CC2DA6-2FE7-46CF-8B13-9BCAAEB7918B}">
      <dgm:prSet phldrT="[Texto]"/>
      <dgm:spPr/>
      <dgm:t>
        <a:bodyPr/>
        <a:lstStyle/>
        <a:p>
          <a:r>
            <a:rPr lang="es-CL" dirty="0" smtClean="0"/>
            <a:t>Coordinar las operaciones durante la emergencia</a:t>
          </a:r>
          <a:endParaRPr lang="es-CL" dirty="0"/>
        </a:p>
      </dgm:t>
    </dgm:pt>
    <dgm:pt modelId="{CE11D01E-49DE-48AF-A5DC-9C0657C2EFC2}" type="parTrans" cxnId="{A8EA3A00-0F0E-4195-B727-805BC54D2809}">
      <dgm:prSet/>
      <dgm:spPr/>
      <dgm:t>
        <a:bodyPr/>
        <a:lstStyle/>
        <a:p>
          <a:endParaRPr lang="es-CL"/>
        </a:p>
      </dgm:t>
    </dgm:pt>
    <dgm:pt modelId="{A71EBF4C-7743-47F1-A698-69B9A6F60F05}" type="sibTrans" cxnId="{A8EA3A00-0F0E-4195-B727-805BC54D2809}">
      <dgm:prSet/>
      <dgm:spPr/>
      <dgm:t>
        <a:bodyPr/>
        <a:lstStyle/>
        <a:p>
          <a:endParaRPr lang="es-CL"/>
        </a:p>
      </dgm:t>
    </dgm:pt>
    <dgm:pt modelId="{8F136CF8-95A9-452D-820E-A75BD46594A2}" type="pres">
      <dgm:prSet presAssocID="{53662431-285E-4BB9-A0E4-D716B0CBC0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F891FD6-F845-42D5-A8FA-454FDDBBB004}" type="pres">
      <dgm:prSet presAssocID="{53662431-285E-4BB9-A0E4-D716B0CBC0DB}" presName="dummyMaxCanvas" presStyleCnt="0">
        <dgm:presLayoutVars/>
      </dgm:prSet>
      <dgm:spPr/>
    </dgm:pt>
    <dgm:pt modelId="{2407B23D-DE1A-424F-8001-D945611DFEA3}" type="pres">
      <dgm:prSet presAssocID="{53662431-285E-4BB9-A0E4-D716B0CBC0DB}" presName="TwoNodes_1" presStyleLbl="node1" presStyleIdx="0" presStyleCnt="2" custScaleY="7601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C67785-9E05-4F70-8CFC-540B609DF9F0}" type="pres">
      <dgm:prSet presAssocID="{53662431-285E-4BB9-A0E4-D716B0CBC0DB}" presName="TwoNodes_2" presStyleLbl="node1" presStyleIdx="1" presStyleCnt="2" custScaleY="713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3555E4-C629-4465-ACF7-B596A44D30D3}" type="pres">
      <dgm:prSet presAssocID="{53662431-285E-4BB9-A0E4-D716B0CBC0D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4E2737-D7A3-494F-B5BD-A79A4403E702}" type="pres">
      <dgm:prSet presAssocID="{53662431-285E-4BB9-A0E4-D716B0CBC0D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CBD8BB-FFE2-4F3B-BEBC-FC486A9DBD21}" type="pres">
      <dgm:prSet presAssocID="{53662431-285E-4BB9-A0E4-D716B0CBC0D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27ECE23-5719-4A93-8CE6-57DED7559A5D}" type="presOf" srcId="{36CC2DA6-2FE7-46CF-8B13-9BCAAEB7918B}" destId="{8CC67785-9E05-4F70-8CFC-540B609DF9F0}" srcOrd="0" destOrd="0" presId="urn:microsoft.com/office/officeart/2005/8/layout/vProcess5"/>
    <dgm:cxn modelId="{B2B67F0E-69EE-4BBB-AED1-E15EE475E146}" type="presOf" srcId="{3436448E-F2B9-4C32-8247-0924F19B53A5}" destId="{2407B23D-DE1A-424F-8001-D945611DFEA3}" srcOrd="0" destOrd="0" presId="urn:microsoft.com/office/officeart/2005/8/layout/vProcess5"/>
    <dgm:cxn modelId="{2E8EAC36-FE5D-4155-9EF4-5A77C833B664}" type="presOf" srcId="{3436448E-F2B9-4C32-8247-0924F19B53A5}" destId="{214E2737-D7A3-494F-B5BD-A79A4403E702}" srcOrd="1" destOrd="0" presId="urn:microsoft.com/office/officeart/2005/8/layout/vProcess5"/>
    <dgm:cxn modelId="{A8EA3A00-0F0E-4195-B727-805BC54D2809}" srcId="{53662431-285E-4BB9-A0E4-D716B0CBC0DB}" destId="{36CC2DA6-2FE7-46CF-8B13-9BCAAEB7918B}" srcOrd="1" destOrd="0" parTransId="{CE11D01E-49DE-48AF-A5DC-9C0657C2EFC2}" sibTransId="{A71EBF4C-7743-47F1-A698-69B9A6F60F05}"/>
    <dgm:cxn modelId="{E1F0DE6E-ECB8-4603-AC30-2B6632BE13EB}" type="presOf" srcId="{53662431-285E-4BB9-A0E4-D716B0CBC0DB}" destId="{8F136CF8-95A9-452D-820E-A75BD46594A2}" srcOrd="0" destOrd="0" presId="urn:microsoft.com/office/officeart/2005/8/layout/vProcess5"/>
    <dgm:cxn modelId="{CDB6C60F-F55A-4614-85EB-044617E7700C}" type="presOf" srcId="{36CC2DA6-2FE7-46CF-8B13-9BCAAEB7918B}" destId="{B7CBD8BB-FFE2-4F3B-BEBC-FC486A9DBD21}" srcOrd="1" destOrd="0" presId="urn:microsoft.com/office/officeart/2005/8/layout/vProcess5"/>
    <dgm:cxn modelId="{8E9446F2-B056-412D-831A-6C2C8818539C}" type="presOf" srcId="{D1A09C57-7FA5-411D-8540-284B4267B5EA}" destId="{753555E4-C629-4465-ACF7-B596A44D30D3}" srcOrd="0" destOrd="0" presId="urn:microsoft.com/office/officeart/2005/8/layout/vProcess5"/>
    <dgm:cxn modelId="{FCCBFFCE-A43C-4DF0-BDE0-086ADA4F5D55}" srcId="{53662431-285E-4BB9-A0E4-D716B0CBC0DB}" destId="{3436448E-F2B9-4C32-8247-0924F19B53A5}" srcOrd="0" destOrd="0" parTransId="{D847387C-71C4-4993-83FA-29D4F1D17339}" sibTransId="{D1A09C57-7FA5-411D-8540-284B4267B5EA}"/>
    <dgm:cxn modelId="{D148F4ED-7C38-4F6E-98A3-FD6B3B030BB8}" type="presParOf" srcId="{8F136CF8-95A9-452D-820E-A75BD46594A2}" destId="{5F891FD6-F845-42D5-A8FA-454FDDBBB004}" srcOrd="0" destOrd="0" presId="urn:microsoft.com/office/officeart/2005/8/layout/vProcess5"/>
    <dgm:cxn modelId="{C6D9B657-28E2-4965-9BDF-9AD44FE5B878}" type="presParOf" srcId="{8F136CF8-95A9-452D-820E-A75BD46594A2}" destId="{2407B23D-DE1A-424F-8001-D945611DFEA3}" srcOrd="1" destOrd="0" presId="urn:microsoft.com/office/officeart/2005/8/layout/vProcess5"/>
    <dgm:cxn modelId="{A8FBA3BD-4956-4A5A-AE88-8F3991101B95}" type="presParOf" srcId="{8F136CF8-95A9-452D-820E-A75BD46594A2}" destId="{8CC67785-9E05-4F70-8CFC-540B609DF9F0}" srcOrd="2" destOrd="0" presId="urn:microsoft.com/office/officeart/2005/8/layout/vProcess5"/>
    <dgm:cxn modelId="{B597C21F-80B0-4BF6-8BC8-779A028FDFD5}" type="presParOf" srcId="{8F136CF8-95A9-452D-820E-A75BD46594A2}" destId="{753555E4-C629-4465-ACF7-B596A44D30D3}" srcOrd="3" destOrd="0" presId="urn:microsoft.com/office/officeart/2005/8/layout/vProcess5"/>
    <dgm:cxn modelId="{F2AD7356-1908-4634-B7C7-0228763DF588}" type="presParOf" srcId="{8F136CF8-95A9-452D-820E-A75BD46594A2}" destId="{214E2737-D7A3-494F-B5BD-A79A4403E702}" srcOrd="4" destOrd="0" presId="urn:microsoft.com/office/officeart/2005/8/layout/vProcess5"/>
    <dgm:cxn modelId="{53AC0562-5E33-424F-AC23-77C2E297D56E}" type="presParOf" srcId="{8F136CF8-95A9-452D-820E-A75BD46594A2}" destId="{B7CBD8BB-FFE2-4F3B-BEBC-FC486A9DBD2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510E5-76AB-47E1-8A35-BF3DC2F1E8A6}">
      <dsp:nvSpPr>
        <dsp:cNvPr id="0" name=""/>
        <dsp:cNvSpPr/>
      </dsp:nvSpPr>
      <dsp:spPr>
        <a:xfrm>
          <a:off x="0" y="6300"/>
          <a:ext cx="6705062" cy="929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Planear la organización de la emergencia </a:t>
          </a:r>
          <a:endParaRPr lang="es-CL" sz="2600" kern="1200" dirty="0"/>
        </a:p>
      </dsp:txBody>
      <dsp:txXfrm>
        <a:off x="27216" y="33516"/>
        <a:ext cx="5702370" cy="874779"/>
      </dsp:txXfrm>
    </dsp:sp>
    <dsp:sp modelId="{698E0067-C3E3-41F0-BD94-4A8B9D8FD03D}">
      <dsp:nvSpPr>
        <dsp:cNvPr id="0" name=""/>
        <dsp:cNvSpPr/>
      </dsp:nvSpPr>
      <dsp:spPr>
        <a:xfrm>
          <a:off x="591623" y="1084079"/>
          <a:ext cx="6705062" cy="929211"/>
        </a:xfrm>
        <a:prstGeom prst="roundRect">
          <a:avLst>
            <a:gd name="adj" fmla="val 10000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Trazar planes de acción	</a:t>
          </a:r>
          <a:endParaRPr lang="es-CL" sz="2600" kern="1200" dirty="0"/>
        </a:p>
      </dsp:txBody>
      <dsp:txXfrm>
        <a:off x="618839" y="1111295"/>
        <a:ext cx="5455020" cy="874779"/>
      </dsp:txXfrm>
    </dsp:sp>
    <dsp:sp modelId="{22FC7BA4-72AF-4CBF-81B9-73DCE3060150}">
      <dsp:nvSpPr>
        <dsp:cNvPr id="0" name=""/>
        <dsp:cNvSpPr/>
      </dsp:nvSpPr>
      <dsp:spPr>
        <a:xfrm>
          <a:off x="1183246" y="2168159"/>
          <a:ext cx="6705062" cy="929211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Proveer lo conveniente para el enfrentamiento y capacitación</a:t>
          </a:r>
          <a:endParaRPr lang="es-CL" sz="2600" kern="1200" dirty="0"/>
        </a:p>
      </dsp:txBody>
      <dsp:txXfrm>
        <a:off x="1210462" y="2195375"/>
        <a:ext cx="5455020" cy="874779"/>
      </dsp:txXfrm>
    </dsp:sp>
    <dsp:sp modelId="{1419C653-00A8-4972-BF94-74C242E6407E}">
      <dsp:nvSpPr>
        <dsp:cNvPr id="0" name=""/>
        <dsp:cNvSpPr/>
      </dsp:nvSpPr>
      <dsp:spPr>
        <a:xfrm>
          <a:off x="6101075" y="704651"/>
          <a:ext cx="603987" cy="603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900" kern="1200"/>
        </a:p>
      </dsp:txBody>
      <dsp:txXfrm>
        <a:off x="6236972" y="704651"/>
        <a:ext cx="332193" cy="454500"/>
      </dsp:txXfrm>
    </dsp:sp>
    <dsp:sp modelId="{3FA238B5-BFC3-454A-8C5F-B2B433228D89}">
      <dsp:nvSpPr>
        <dsp:cNvPr id="0" name=""/>
        <dsp:cNvSpPr/>
      </dsp:nvSpPr>
      <dsp:spPr>
        <a:xfrm>
          <a:off x="6692698" y="1782536"/>
          <a:ext cx="603987" cy="603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780593"/>
            <a:satOff val="29467"/>
            <a:lumOff val="3014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900" kern="1200"/>
        </a:p>
      </dsp:txBody>
      <dsp:txXfrm>
        <a:off x="6828595" y="1782536"/>
        <a:ext cx="332193" cy="45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7B23D-DE1A-424F-8001-D945611DFEA3}">
      <dsp:nvSpPr>
        <dsp:cNvPr id="0" name=""/>
        <dsp:cNvSpPr/>
      </dsp:nvSpPr>
      <dsp:spPr>
        <a:xfrm>
          <a:off x="0" y="156097"/>
          <a:ext cx="8035129" cy="989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Asignar tareas y responsabilidades a los miembros de la emergencia </a:t>
          </a:r>
        </a:p>
      </dsp:txBody>
      <dsp:txXfrm>
        <a:off x="28984" y="185081"/>
        <a:ext cx="6707920" cy="931623"/>
      </dsp:txXfrm>
    </dsp:sp>
    <dsp:sp modelId="{8CC67785-9E05-4F70-8CFC-540B609DF9F0}">
      <dsp:nvSpPr>
        <dsp:cNvPr id="0" name=""/>
        <dsp:cNvSpPr/>
      </dsp:nvSpPr>
      <dsp:spPr>
        <a:xfrm>
          <a:off x="1417963" y="1777812"/>
          <a:ext cx="8035129" cy="928303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Coordinar las operaciones durante la emergencia</a:t>
          </a:r>
          <a:endParaRPr lang="es-CL" sz="2600" kern="1200" dirty="0"/>
        </a:p>
      </dsp:txBody>
      <dsp:txXfrm>
        <a:off x="1445152" y="1805001"/>
        <a:ext cx="5716626" cy="873925"/>
      </dsp:txXfrm>
    </dsp:sp>
    <dsp:sp modelId="{753555E4-C629-4465-ACF7-B596A44D30D3}">
      <dsp:nvSpPr>
        <dsp:cNvPr id="0" name=""/>
        <dsp:cNvSpPr/>
      </dsp:nvSpPr>
      <dsp:spPr>
        <a:xfrm>
          <a:off x="7188968" y="1023348"/>
          <a:ext cx="846160" cy="8461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600" kern="1200"/>
        </a:p>
      </dsp:txBody>
      <dsp:txXfrm>
        <a:off x="7379354" y="1023348"/>
        <a:ext cx="465388" cy="63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7" y="1618289"/>
            <a:ext cx="8361229" cy="2098226"/>
          </a:xfrm>
        </p:spPr>
        <p:txBody>
          <a:bodyPr/>
          <a:lstStyle/>
          <a:p>
            <a:r>
              <a:rPr lang="es-CL" dirty="0" smtClean="0"/>
              <a:t>Plan de emergencia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Jardín Infantil y Sala Cuna ‘’Mi Pequeño Mundo’’</a:t>
            </a:r>
            <a:endParaRPr lang="es-CL" dirty="0"/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9910" y="193183"/>
            <a:ext cx="1771220" cy="1345368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0198" y="5654145"/>
            <a:ext cx="3529857" cy="8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Empedrado - 2020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4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228" y="0"/>
            <a:ext cx="11814629" cy="1485900"/>
          </a:xfrm>
        </p:spPr>
        <p:txBody>
          <a:bodyPr/>
          <a:lstStyle/>
          <a:p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Cómo actuar ante emergencia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– Sismo o terremoto </a:t>
            </a: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1485900"/>
            <a:ext cx="5558972" cy="562428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dirty="0"/>
              <a:t>No se deje llevar por el pánico, mantener siempre la calma y el control, sobre todo si hay más personas o visitantes presentes en el jardín infantil.</a:t>
            </a:r>
            <a:endParaRPr lang="es-CL" dirty="0"/>
          </a:p>
          <a:p>
            <a:pPr lvl="0"/>
            <a:r>
              <a:rPr lang="es-ES" dirty="0"/>
              <a:t>Si le es difícil mantenerse de pie, entonces se encuentra frente a un sismo de gran magnitud.</a:t>
            </a:r>
            <a:endParaRPr lang="es-CL" dirty="0"/>
          </a:p>
          <a:p>
            <a:pPr lvl="0"/>
            <a:r>
              <a:rPr lang="es-ES" dirty="0"/>
              <a:t>Dar alarma a la comunidad educacional sobre la emergencia que se está desarrollando.</a:t>
            </a:r>
            <a:endParaRPr lang="es-CL" dirty="0"/>
          </a:p>
          <a:p>
            <a:pPr lvl="0"/>
            <a:r>
              <a:rPr lang="es-ES" dirty="0"/>
              <a:t>No correr.</a:t>
            </a:r>
            <a:endParaRPr lang="es-CL" dirty="0"/>
          </a:p>
          <a:p>
            <a:pPr lvl="0"/>
            <a:r>
              <a:rPr lang="es-ES" b="1" dirty="0"/>
              <a:t>NO DEBE EVACUAR HASTA QUE EL MOVIMIENTO TELÚRICO HAYA CESADO.</a:t>
            </a:r>
            <a:endParaRPr lang="es-CL" b="1" dirty="0"/>
          </a:p>
          <a:p>
            <a:pPr lvl="0"/>
            <a:r>
              <a:rPr lang="es-ES" dirty="0"/>
              <a:t>Si está en el patio, aléjese de cables cortados que puedan estar energizados</a:t>
            </a:r>
            <a:r>
              <a:rPr lang="es-ES" dirty="0" smtClean="0"/>
              <a:t>.</a:t>
            </a:r>
          </a:p>
          <a:p>
            <a:r>
              <a:rPr lang="es-ES" dirty="0"/>
              <a:t>Protegerse en posición fetal al costado de estructuras sólidas en un lugar seguro (mesas y/o muebles para crear un triángulo de la vida) hasta que el evento sísmico se detenga.</a:t>
            </a:r>
            <a:endParaRPr lang="es-CL" dirty="0"/>
          </a:p>
          <a:p>
            <a:pPr lvl="0"/>
            <a:endParaRPr lang="es-CL" dirty="0"/>
          </a:p>
        </p:txBody>
      </p:sp>
      <p:pic>
        <p:nvPicPr>
          <p:cNvPr id="10242" name="Picture 2" descr="Terremoto - Iconos gratis de natural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68" y="0"/>
            <a:ext cx="190273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473371" y="1343388"/>
            <a:ext cx="57186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Comunicar </a:t>
            </a:r>
            <a:r>
              <a:rPr lang="es-ES" dirty="0"/>
              <a:t>la acción anterior a las otras personas que se encuentren en el jardín infantil</a:t>
            </a:r>
            <a:r>
              <a:rPr lang="es-ES" dirty="0" smtClean="0"/>
              <a:t>.</a:t>
            </a:r>
          </a:p>
          <a:p>
            <a:pPr lvl="0" algn="just"/>
            <a:endParaRPr lang="es-CL" dirty="0"/>
          </a:p>
          <a:p>
            <a:pPr lvl="0" algn="just"/>
            <a:r>
              <a:rPr lang="es-ES" dirty="0"/>
              <a:t>Alejarse de objetos y estructuras que puedan derrumbarse, caerse o volcarse, aléjese de ventanas y/o ventanales</a:t>
            </a:r>
            <a:r>
              <a:rPr lang="es-ES" dirty="0" smtClean="0"/>
              <a:t>.</a:t>
            </a:r>
          </a:p>
          <a:p>
            <a:pPr lvl="0" algn="just"/>
            <a:endParaRPr lang="es-CL" dirty="0"/>
          </a:p>
          <a:p>
            <a:pPr lvl="0" algn="just"/>
            <a:r>
              <a:rPr lang="es-ES" dirty="0"/>
              <a:t>Seguir las instrucciones que del encargado de seguridad</a:t>
            </a:r>
            <a:r>
              <a:rPr lang="es-ES" dirty="0" smtClean="0"/>
              <a:t>.</a:t>
            </a:r>
          </a:p>
          <a:p>
            <a:pPr lvl="0" algn="just"/>
            <a:endParaRPr lang="es-CL" dirty="0"/>
          </a:p>
          <a:p>
            <a:pPr lvl="0" algn="just"/>
            <a:r>
              <a:rPr lang="es-ES" dirty="0"/>
              <a:t>Movilizar a los niños y niñas de una manera segura hacia el punto de encuentro en la sala de clases (Zona segura al interior de la sala de clases</a:t>
            </a:r>
            <a:r>
              <a:rPr lang="es-ES" dirty="0" smtClean="0"/>
              <a:t>).</a:t>
            </a:r>
          </a:p>
          <a:p>
            <a:pPr lvl="0" algn="just"/>
            <a:endParaRPr lang="es-CL" dirty="0"/>
          </a:p>
          <a:p>
            <a:pPr lvl="0" algn="just"/>
            <a:r>
              <a:rPr lang="es-ES" dirty="0"/>
              <a:t>Si conoce a alguna persona que se descontrole, acompáñelo y mantener en un lugar seguro.</a:t>
            </a:r>
            <a:endParaRPr lang="es-CL" dirty="0"/>
          </a:p>
          <a:p>
            <a:pPr lvl="0" algn="just"/>
            <a:r>
              <a:rPr lang="es-ES" dirty="0"/>
              <a:t>Contener a los niños y niñas para evitar la desesperación</a:t>
            </a:r>
            <a:r>
              <a:rPr lang="es-ES" dirty="0" smtClean="0"/>
              <a:t>.</a:t>
            </a:r>
          </a:p>
          <a:p>
            <a:pPr lvl="0" algn="just"/>
            <a:endParaRPr lang="es-CL" dirty="0"/>
          </a:p>
          <a:p>
            <a:pPr lvl="0" algn="just"/>
            <a:r>
              <a:rPr lang="es-ES" dirty="0"/>
              <a:t>Terminado el sismo, cerrar la llave de paso de gas y cortar el suministro de energía eléctrica.</a:t>
            </a:r>
            <a:endParaRPr lang="es-CL" dirty="0"/>
          </a:p>
          <a:p>
            <a:endParaRPr lang="es-CL" dirty="0"/>
          </a:p>
        </p:txBody>
      </p:sp>
      <p:pic>
        <p:nvPicPr>
          <p:cNvPr id="6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5" y="1261015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4" y="2176101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3" y="3256957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3" y="3843657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3" y="4825230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3" y="6172532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4" y="1329990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5" y="2511429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6" y="3140843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3" y="3770318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5" y="4825230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5517938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229" y="0"/>
            <a:ext cx="11698514" cy="1485900"/>
          </a:xfrm>
        </p:spPr>
        <p:txBody>
          <a:bodyPr/>
          <a:lstStyle/>
          <a:p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Cómo actuar ante emergencia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– Temporal, lluvias e inundaciones </a:t>
            </a: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086" y="1485900"/>
            <a:ext cx="11596914" cy="5317670"/>
          </a:xfrm>
        </p:spPr>
        <p:txBody>
          <a:bodyPr>
            <a:normAutofit/>
          </a:bodyPr>
          <a:lstStyle/>
          <a:p>
            <a:pPr lvl="0"/>
            <a:r>
              <a:rPr lang="es-ES" sz="1800" dirty="0" smtClean="0"/>
              <a:t>Alejarse de objetos y estructuras que puedan derrumbarse, caerse o volcarse, alejarse de ventanas.</a:t>
            </a:r>
            <a:endParaRPr lang="es-CL" sz="2400" dirty="0" smtClean="0"/>
          </a:p>
          <a:p>
            <a:pPr lvl="0"/>
            <a:r>
              <a:rPr lang="es-ES" sz="1800" dirty="0" smtClean="0"/>
              <a:t>Cortar el suministro de energía eléctrica si existe presencia de goteras.</a:t>
            </a:r>
            <a:endParaRPr lang="es-CL" sz="2400" dirty="0" smtClean="0"/>
          </a:p>
          <a:p>
            <a:pPr lvl="0"/>
            <a:r>
              <a:rPr lang="es-ES" sz="1800" dirty="0" smtClean="0"/>
              <a:t>Evitar el ingreso de agua a las salas cerrando puertas y ventanas. (Si es necesario utilizar sacos con arena para evitar el ingreso del agua al establecimiento).</a:t>
            </a:r>
            <a:endParaRPr lang="es-CL" sz="2400" dirty="0" smtClean="0"/>
          </a:p>
          <a:p>
            <a:pPr lvl="0"/>
            <a:r>
              <a:rPr lang="es-ES" sz="1800" dirty="0" smtClean="0"/>
              <a:t>Prestar ayuda si fuese necesario, trasladando a niños y equipos a lugares seguros.</a:t>
            </a:r>
            <a:endParaRPr lang="es-CL" sz="2400" dirty="0" smtClean="0"/>
          </a:p>
          <a:p>
            <a:pPr lvl="0"/>
            <a:r>
              <a:rPr lang="es-ES" sz="1800" dirty="0" smtClean="0"/>
              <a:t>Revisar si hay filtración en techumbres de salas de actividades, reubicando a los niños y trabajadores del jardín infantil en un lugar seco y seguro si es necesario.</a:t>
            </a:r>
            <a:endParaRPr lang="es-CL" sz="2400" dirty="0" smtClean="0"/>
          </a:p>
          <a:p>
            <a:pPr lvl="0"/>
            <a:r>
              <a:rPr lang="es-ES" sz="1800" dirty="0" smtClean="0"/>
              <a:t>Evitar la circulación por los sectores afectados por la lluvia.</a:t>
            </a:r>
            <a:endParaRPr lang="es-CL" sz="2400" dirty="0" smtClean="0"/>
          </a:p>
          <a:p>
            <a:pPr lvl="0"/>
            <a:r>
              <a:rPr lang="es-ES" sz="1800" dirty="0" smtClean="0"/>
              <a:t>Si </a:t>
            </a:r>
            <a:r>
              <a:rPr lang="es-ES" sz="1800" dirty="0"/>
              <a:t>el viento es muy fuerte, ubicarse alejados de ventanas.</a:t>
            </a:r>
            <a:endParaRPr lang="es-CL" sz="2400" dirty="0"/>
          </a:p>
          <a:p>
            <a:pPr lvl="0"/>
            <a:r>
              <a:rPr lang="es-ES" sz="1800" dirty="0"/>
              <a:t>En caso de inundaciones que por su magnitud afecten el libre desplazamiento de las personas se recomienda:</a:t>
            </a:r>
            <a:endParaRPr lang="es-CL" sz="2400" dirty="0"/>
          </a:p>
          <a:p>
            <a:pPr lvl="1"/>
            <a:r>
              <a:rPr lang="es-ES" sz="1800" dirty="0"/>
              <a:t>Cortar el suministro en la zona afectada.</a:t>
            </a:r>
            <a:endParaRPr lang="es-CL" sz="2400" dirty="0"/>
          </a:p>
          <a:p>
            <a:pPr lvl="1"/>
            <a:r>
              <a:rPr lang="es-ES" sz="1800" dirty="0"/>
              <a:t>Ubicar en altura objetos, insumos y otros, que pudiesen ser afectados por el contacto directo con el agua, en especial aparatos eléctricos.</a:t>
            </a:r>
            <a:endParaRPr lang="es-CL" sz="2400" dirty="0"/>
          </a:p>
          <a:p>
            <a:pPr lvl="1"/>
            <a:r>
              <a:rPr lang="es-ES" sz="1800" dirty="0"/>
              <a:t>Dependiendo de la magnitud, ordenar la evacuación de la parte afectada.</a:t>
            </a:r>
            <a:endParaRPr lang="es-CL" sz="2400" dirty="0"/>
          </a:p>
          <a:p>
            <a:endParaRPr lang="es-CL" sz="1800" dirty="0"/>
          </a:p>
        </p:txBody>
      </p:sp>
      <p:pic>
        <p:nvPicPr>
          <p:cNvPr id="11266" name="Picture 2" descr="Vector de lluvia pesada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177143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9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829" y="0"/>
            <a:ext cx="11059886" cy="1485900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PROCEDIMIENTOS EN CASO DE AMENAZA DE BOMBA O ATENTADO EXPLOSIVO.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CL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202" y="1291771"/>
            <a:ext cx="11771084" cy="5566229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Dar aviso de inmediato al encargado de emergencias.</a:t>
            </a:r>
            <a:endParaRPr lang="es-CL" dirty="0"/>
          </a:p>
          <a:p>
            <a:pPr lvl="0"/>
            <a:r>
              <a:rPr lang="es-ES" dirty="0"/>
              <a:t>Al detectar un objeto sospechoso informe a la institución responsable de ejecutar las labores pertinentes para proceder a evaluar y desactivar el objeto sospechoso. (Carabineros).</a:t>
            </a:r>
            <a:endParaRPr lang="es-CL" dirty="0"/>
          </a:p>
          <a:p>
            <a:pPr lvl="0"/>
            <a:r>
              <a:rPr lang="es-ES" dirty="0"/>
              <a:t>Evacuar el establecimiento.</a:t>
            </a:r>
            <a:endParaRPr lang="es-CL" dirty="0"/>
          </a:p>
          <a:p>
            <a:pPr lvl="0"/>
            <a:r>
              <a:rPr lang="es-ES" dirty="0"/>
              <a:t>Cercar un perímetro de 100 </a:t>
            </a:r>
            <a:r>
              <a:rPr lang="es-ES" dirty="0" err="1"/>
              <a:t>mts</a:t>
            </a:r>
            <a:r>
              <a:rPr lang="es-ES" dirty="0"/>
              <a:t>. aproximadamente entorno al objeto sospechoso.</a:t>
            </a:r>
            <a:endParaRPr lang="es-CL" dirty="0"/>
          </a:p>
          <a:p>
            <a:pPr lvl="0"/>
            <a:r>
              <a:rPr lang="es-ES" dirty="0"/>
              <a:t>No manipular el objeto sospechoso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 </a:t>
            </a:r>
            <a:endParaRPr lang="es-CL" dirty="0"/>
          </a:p>
          <a:p>
            <a:pPr lvl="0"/>
            <a:r>
              <a:rPr lang="es-ES" dirty="0"/>
              <a:t>Prohibir el acceso a la zona de riesgo. Para esto se creará un perímetro demarcado con cintas o conos de seguridad.</a:t>
            </a:r>
            <a:endParaRPr lang="es-CL" dirty="0"/>
          </a:p>
          <a:p>
            <a:pPr lvl="0"/>
            <a:r>
              <a:rPr lang="es-ES" dirty="0"/>
              <a:t>En caso de explosiones registradas, alejarse del lugar siniestrado, llamar a los servicios de Ambulancias, Bomberos y Carabineros.</a:t>
            </a:r>
            <a:endParaRPr lang="es-CL" dirty="0"/>
          </a:p>
          <a:p>
            <a:pPr lvl="0"/>
            <a:r>
              <a:rPr lang="es-ES" dirty="0"/>
              <a:t>Aislar zona dañada.</a:t>
            </a:r>
            <a:endParaRPr lang="es-CL" dirty="0"/>
          </a:p>
          <a:p>
            <a:pPr lvl="0"/>
            <a:r>
              <a:rPr lang="es-ES" dirty="0"/>
              <a:t>Prestar primeros auxilios a posibles niños o trabajadores con lesiones producto de la explosión.</a:t>
            </a:r>
            <a:endParaRPr lang="es-CL" dirty="0"/>
          </a:p>
          <a:p>
            <a:pPr lvl="0"/>
            <a:r>
              <a:rPr lang="es-ES" dirty="0"/>
              <a:t>Cortar suministros de electricidad.</a:t>
            </a:r>
            <a:endParaRPr lang="es-CL" dirty="0"/>
          </a:p>
          <a:p>
            <a:endParaRPr lang="es-CL" dirty="0"/>
          </a:p>
        </p:txBody>
      </p:sp>
      <p:pic>
        <p:nvPicPr>
          <p:cNvPr id="12290" name="Picture 2" descr="Bomba Explotar Detonar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432" y="1886856"/>
            <a:ext cx="2826568" cy="23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1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314" y="0"/>
            <a:ext cx="11742057" cy="1485900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PROCEDIMIENTO EN CASO DE FUGAS DE GAS O PRESENCIA DE GAS EN EL AMBIENTE DE ORIGEN DESCONOCIDO.</a:t>
            </a:r>
            <a:r>
              <a:rPr lang="es-CL" b="1" dirty="0"/>
              <a:t/>
            </a:r>
            <a:br>
              <a:rPr lang="es-CL" b="1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14" y="1689099"/>
            <a:ext cx="9710057" cy="55245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" dirty="0"/>
              <a:t>Alejarse del lugar e informar de la situación al encargado de emergencias.</a:t>
            </a:r>
            <a:endParaRPr lang="es-CL" dirty="0"/>
          </a:p>
          <a:p>
            <a:pPr lvl="0" algn="just"/>
            <a:r>
              <a:rPr lang="es-ES" dirty="0"/>
              <a:t>En caso de fuga de gas masiva se deberá evacuar el lugar.</a:t>
            </a:r>
            <a:endParaRPr lang="es-CL" dirty="0"/>
          </a:p>
          <a:p>
            <a:pPr lvl="0" algn="just"/>
            <a:r>
              <a:rPr lang="es-ES" dirty="0"/>
              <a:t>Comunicarse con Bomberos para dar aviso de la fuga de gas o presencia de olores desconocidos (Ciertos olores pueden ser emanados producto de la descomposición de material orgánico desde basureros que no han sido retirados en determinados lapsos de tiempo, o presencia de olores desde ductos de alcantarillado, producto del almacenamiento inadecuado de basura en dicho lugar).</a:t>
            </a:r>
            <a:endParaRPr lang="es-CL" dirty="0"/>
          </a:p>
          <a:p>
            <a:pPr lvl="0" algn="just"/>
            <a:r>
              <a:rPr lang="es-ES" dirty="0"/>
              <a:t>Comunicarse con los funcionarios de la empresa de abastecimiento del gas, en caso de que la fuente de fuga sea desde un recipiente de gas.</a:t>
            </a:r>
            <a:endParaRPr lang="es-CL" dirty="0"/>
          </a:p>
          <a:p>
            <a:pPr lvl="0" algn="just"/>
            <a:r>
              <a:rPr lang="es-ES" dirty="0"/>
              <a:t>No encienda ni apague ninguna luz o equipo eléctrico, la chispa del interruptor o rotor del motor podría generar chispa y encender los gases acumulados.</a:t>
            </a:r>
            <a:endParaRPr lang="es-CL" dirty="0"/>
          </a:p>
          <a:p>
            <a:pPr lvl="0" algn="just"/>
            <a:r>
              <a:rPr lang="es-ES" dirty="0"/>
              <a:t>Se deberá evitar el tránsito de personas por el lugar de la fuga de gas o lugar donde se perciben olores desconocidos.</a:t>
            </a:r>
            <a:endParaRPr lang="es-CL" dirty="0"/>
          </a:p>
          <a:p>
            <a:pPr lvl="0" algn="just"/>
            <a:r>
              <a:rPr lang="es-ES" dirty="0"/>
              <a:t>Cerrar la llave de paso de gas, siempre y cuando no exista potencial daño a las personas.</a:t>
            </a:r>
            <a:endParaRPr lang="es-CL" dirty="0"/>
          </a:p>
          <a:p>
            <a:pPr marL="0" indent="0" algn="just">
              <a:buNone/>
            </a:pP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pic>
        <p:nvPicPr>
          <p:cNvPr id="13314" name="Picture 2" descr="Broken Pipe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166709"/>
            <a:ext cx="1770289" cy="40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2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285" y="148771"/>
            <a:ext cx="10965543" cy="1485900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PROCEDIMIENTO EN CASO DE ESCAPE DE UN NIÑO O NIÑA</a:t>
            </a:r>
            <a:r>
              <a:rPr lang="es-ES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400" y="4082143"/>
            <a:ext cx="11611428" cy="5551714"/>
          </a:xfrm>
        </p:spPr>
        <p:txBody>
          <a:bodyPr>
            <a:normAutofit/>
          </a:bodyPr>
          <a:lstStyle/>
          <a:p>
            <a:pPr lvl="0"/>
            <a:r>
              <a:rPr lang="es-ES" b="1" dirty="0" smtClean="0"/>
              <a:t>Directora </a:t>
            </a:r>
            <a:r>
              <a:rPr lang="es-ES" b="1" dirty="0"/>
              <a:t>del Establecimiento.</a:t>
            </a:r>
            <a:endParaRPr lang="es-CL" b="1" dirty="0"/>
          </a:p>
          <a:p>
            <a:pPr lvl="0"/>
            <a:r>
              <a:rPr lang="es-ES" b="1" dirty="0"/>
              <a:t>Padres o familiar más cercano.</a:t>
            </a:r>
            <a:endParaRPr lang="es-CL" b="1" dirty="0"/>
          </a:p>
          <a:p>
            <a:pPr lvl="0"/>
            <a:r>
              <a:rPr lang="es-ES" dirty="0"/>
              <a:t>Posteriormente, se procederá investigar el accidente, confeccionado el informe correspondiente de la investigación, tomando las medidas correctivas y preventivas para prevenir nuevos accidentes.</a:t>
            </a:r>
            <a:endParaRPr lang="es-CL" dirty="0"/>
          </a:p>
          <a:p>
            <a:pPr lvl="0"/>
            <a:r>
              <a:rPr lang="es-ES" dirty="0"/>
              <a:t>El informe deberá ser enviado a la oficina regional </a:t>
            </a:r>
            <a:r>
              <a:rPr lang="es-ES" dirty="0" smtClean="0"/>
              <a:t>JUNJI</a:t>
            </a:r>
            <a:r>
              <a:rPr lang="es-ES" dirty="0"/>
              <a:t> </a:t>
            </a:r>
            <a:r>
              <a:rPr lang="es-ES" dirty="0" smtClean="0"/>
              <a:t>y  a DAEM</a:t>
            </a:r>
            <a:r>
              <a:rPr lang="es-ES" dirty="0" smtClean="0"/>
              <a:t>.</a:t>
            </a:r>
            <a:endParaRPr lang="es-CL" dirty="0"/>
          </a:p>
          <a:p>
            <a:pPr lvl="0"/>
            <a:r>
              <a:rPr lang="es-ES" dirty="0"/>
              <a:t>Se deberán tomar todas las medidas necesarias, una vez ocurridos el hecho, para evitar un nuevo hecho.</a:t>
            </a:r>
            <a:endParaRPr lang="es-CL" dirty="0"/>
          </a:p>
          <a:p>
            <a:endParaRPr lang="es-CL" dirty="0"/>
          </a:p>
        </p:txBody>
      </p:sp>
      <p:pic>
        <p:nvPicPr>
          <p:cNvPr id="14338" name="Picture 2" descr="Niño niño corriendo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811626"/>
            <a:ext cx="3541486" cy="35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22400" y="1819479"/>
            <a:ext cx="85489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Ante la ocurrencia de un incidente con lesión a personas, lo primero es darle la atención de urgencia (primeros auxilio) al accidentado, ponerlo a resguardo y proceder a trasladarlo, se dará aviso a:</a:t>
            </a:r>
            <a:endParaRPr lang="es-CL" sz="2400" dirty="0"/>
          </a:p>
          <a:p>
            <a:r>
              <a:rPr lang="es-ES" dirty="0"/>
              <a:t> 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72645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85" y="1393371"/>
            <a:ext cx="3316515" cy="2545443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Plano de vías de evacuación y zonas de seguridad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00" y="1"/>
            <a:ext cx="8251199" cy="7576386"/>
          </a:xfrm>
        </p:spPr>
      </p:pic>
    </p:spTree>
    <p:extLst>
      <p:ext uri="{BB962C8B-B14F-4D97-AF65-F5344CB8AC3E}">
        <p14:creationId xmlns:p14="http://schemas.microsoft.com/office/powerpoint/2010/main" val="80920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085" y="0"/>
            <a:ext cx="9601200" cy="1485900"/>
          </a:xfrm>
        </p:spPr>
        <p:txBody>
          <a:bodyPr/>
          <a:lstStyle/>
          <a:p>
            <a:r>
              <a:rPr lang="es-CL" b="1" dirty="0" smtClean="0"/>
              <a:t>Plano, 1er piso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40" y="0"/>
            <a:ext cx="7117973" cy="6975914"/>
          </a:xfrm>
        </p:spPr>
      </p:pic>
    </p:spTree>
    <p:extLst>
      <p:ext uri="{BB962C8B-B14F-4D97-AF65-F5344CB8AC3E}">
        <p14:creationId xmlns:p14="http://schemas.microsoft.com/office/powerpoint/2010/main" val="368843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4686" y="0"/>
            <a:ext cx="9601200" cy="1485900"/>
          </a:xfrm>
        </p:spPr>
        <p:txBody>
          <a:bodyPr/>
          <a:lstStyle/>
          <a:p>
            <a:r>
              <a:rPr lang="es-CL" b="1" dirty="0" smtClean="0"/>
              <a:t>Plano, 2do piso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0"/>
            <a:ext cx="6858001" cy="6858000"/>
          </a:xfrm>
        </p:spPr>
      </p:pic>
    </p:spTree>
    <p:extLst>
      <p:ext uri="{BB962C8B-B14F-4D97-AF65-F5344CB8AC3E}">
        <p14:creationId xmlns:p14="http://schemas.microsoft.com/office/powerpoint/2010/main" val="104478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514" y="0"/>
            <a:ext cx="9601200" cy="1485900"/>
          </a:xfrm>
        </p:spPr>
        <p:txBody>
          <a:bodyPr/>
          <a:lstStyle/>
          <a:p>
            <a:r>
              <a:rPr lang="es-CL" b="1" dirty="0" smtClean="0"/>
              <a:t>Plano Jardín  - Ubicación geográfica  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29621" y="928914"/>
            <a:ext cx="9509350" cy="5929086"/>
            <a:chOff x="1702" y="244"/>
            <a:chExt cx="9509" cy="6816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43"/>
              <a:ext cx="9509" cy="6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53" y="3871"/>
              <a:ext cx="485" cy="387"/>
            </a:xfrm>
            <a:custGeom>
              <a:avLst/>
              <a:gdLst>
                <a:gd name="T0" fmla="+- 0 3853 3853"/>
                <a:gd name="T1" fmla="*/ T0 w 485"/>
                <a:gd name="T2" fmla="+- 0 4065 3872"/>
                <a:gd name="T3" fmla="*/ 4065 h 387"/>
                <a:gd name="T4" fmla="+- 0 3866 3853"/>
                <a:gd name="T5" fmla="*/ T4 w 485"/>
                <a:gd name="T6" fmla="+- 0 4004 3872"/>
                <a:gd name="T7" fmla="*/ 4004 h 387"/>
                <a:gd name="T8" fmla="+- 0 3900 3853"/>
                <a:gd name="T9" fmla="*/ T8 w 485"/>
                <a:gd name="T10" fmla="+- 0 3951 3872"/>
                <a:gd name="T11" fmla="*/ 3951 h 387"/>
                <a:gd name="T12" fmla="+- 0 3952 3853"/>
                <a:gd name="T13" fmla="*/ T12 w 485"/>
                <a:gd name="T14" fmla="+- 0 3909 3872"/>
                <a:gd name="T15" fmla="*/ 3909 h 387"/>
                <a:gd name="T16" fmla="+- 0 4019 3853"/>
                <a:gd name="T17" fmla="*/ T16 w 485"/>
                <a:gd name="T18" fmla="+- 0 3881 3872"/>
                <a:gd name="T19" fmla="*/ 3881 h 387"/>
                <a:gd name="T20" fmla="+- 0 4096 3853"/>
                <a:gd name="T21" fmla="*/ T20 w 485"/>
                <a:gd name="T22" fmla="+- 0 3872 3872"/>
                <a:gd name="T23" fmla="*/ 3872 h 387"/>
                <a:gd name="T24" fmla="+- 0 4172 3853"/>
                <a:gd name="T25" fmla="*/ T24 w 485"/>
                <a:gd name="T26" fmla="+- 0 3881 3872"/>
                <a:gd name="T27" fmla="*/ 3881 h 387"/>
                <a:gd name="T28" fmla="+- 0 4239 3853"/>
                <a:gd name="T29" fmla="*/ T28 w 485"/>
                <a:gd name="T30" fmla="+- 0 3909 3872"/>
                <a:gd name="T31" fmla="*/ 3909 h 387"/>
                <a:gd name="T32" fmla="+- 0 4291 3853"/>
                <a:gd name="T33" fmla="*/ T32 w 485"/>
                <a:gd name="T34" fmla="+- 0 3951 3872"/>
                <a:gd name="T35" fmla="*/ 3951 h 387"/>
                <a:gd name="T36" fmla="+- 0 4326 3853"/>
                <a:gd name="T37" fmla="*/ T36 w 485"/>
                <a:gd name="T38" fmla="+- 0 4004 3872"/>
                <a:gd name="T39" fmla="*/ 4004 h 387"/>
                <a:gd name="T40" fmla="+- 0 4338 3853"/>
                <a:gd name="T41" fmla="*/ T40 w 485"/>
                <a:gd name="T42" fmla="+- 0 4065 3872"/>
                <a:gd name="T43" fmla="*/ 4065 h 387"/>
                <a:gd name="T44" fmla="+- 0 4326 3853"/>
                <a:gd name="T45" fmla="*/ T44 w 485"/>
                <a:gd name="T46" fmla="+- 0 4126 3872"/>
                <a:gd name="T47" fmla="*/ 4126 h 387"/>
                <a:gd name="T48" fmla="+- 0 4291 3853"/>
                <a:gd name="T49" fmla="*/ T48 w 485"/>
                <a:gd name="T50" fmla="+- 0 4179 3872"/>
                <a:gd name="T51" fmla="*/ 4179 h 387"/>
                <a:gd name="T52" fmla="+- 0 4239 3853"/>
                <a:gd name="T53" fmla="*/ T52 w 485"/>
                <a:gd name="T54" fmla="+- 0 4221 3872"/>
                <a:gd name="T55" fmla="*/ 4221 h 387"/>
                <a:gd name="T56" fmla="+- 0 4172 3853"/>
                <a:gd name="T57" fmla="*/ T56 w 485"/>
                <a:gd name="T58" fmla="+- 0 4248 3872"/>
                <a:gd name="T59" fmla="*/ 4248 h 387"/>
                <a:gd name="T60" fmla="+- 0 4096 3853"/>
                <a:gd name="T61" fmla="*/ T60 w 485"/>
                <a:gd name="T62" fmla="+- 0 4258 3872"/>
                <a:gd name="T63" fmla="*/ 4258 h 387"/>
                <a:gd name="T64" fmla="+- 0 4019 3853"/>
                <a:gd name="T65" fmla="*/ T64 w 485"/>
                <a:gd name="T66" fmla="+- 0 4248 3872"/>
                <a:gd name="T67" fmla="*/ 4248 h 387"/>
                <a:gd name="T68" fmla="+- 0 3952 3853"/>
                <a:gd name="T69" fmla="*/ T68 w 485"/>
                <a:gd name="T70" fmla="+- 0 4221 3872"/>
                <a:gd name="T71" fmla="*/ 4221 h 387"/>
                <a:gd name="T72" fmla="+- 0 3900 3853"/>
                <a:gd name="T73" fmla="*/ T72 w 485"/>
                <a:gd name="T74" fmla="+- 0 4179 3872"/>
                <a:gd name="T75" fmla="*/ 4179 h 387"/>
                <a:gd name="T76" fmla="+- 0 3866 3853"/>
                <a:gd name="T77" fmla="*/ T76 w 485"/>
                <a:gd name="T78" fmla="+- 0 4126 3872"/>
                <a:gd name="T79" fmla="*/ 4126 h 387"/>
                <a:gd name="T80" fmla="+- 0 3853 3853"/>
                <a:gd name="T81" fmla="*/ T80 w 485"/>
                <a:gd name="T82" fmla="+- 0 4065 3872"/>
                <a:gd name="T83" fmla="*/ 4065 h 3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5" h="387">
                  <a:moveTo>
                    <a:pt x="0" y="193"/>
                  </a:moveTo>
                  <a:lnTo>
                    <a:pt x="13" y="132"/>
                  </a:lnTo>
                  <a:lnTo>
                    <a:pt x="47" y="79"/>
                  </a:lnTo>
                  <a:lnTo>
                    <a:pt x="99" y="37"/>
                  </a:lnTo>
                  <a:lnTo>
                    <a:pt x="166" y="9"/>
                  </a:lnTo>
                  <a:lnTo>
                    <a:pt x="243" y="0"/>
                  </a:lnTo>
                  <a:lnTo>
                    <a:pt x="319" y="9"/>
                  </a:lnTo>
                  <a:lnTo>
                    <a:pt x="386" y="37"/>
                  </a:lnTo>
                  <a:lnTo>
                    <a:pt x="438" y="79"/>
                  </a:lnTo>
                  <a:lnTo>
                    <a:pt x="473" y="132"/>
                  </a:lnTo>
                  <a:lnTo>
                    <a:pt x="485" y="193"/>
                  </a:lnTo>
                  <a:lnTo>
                    <a:pt x="473" y="254"/>
                  </a:lnTo>
                  <a:lnTo>
                    <a:pt x="438" y="307"/>
                  </a:lnTo>
                  <a:lnTo>
                    <a:pt x="386" y="349"/>
                  </a:lnTo>
                  <a:lnTo>
                    <a:pt x="319" y="376"/>
                  </a:lnTo>
                  <a:lnTo>
                    <a:pt x="243" y="386"/>
                  </a:lnTo>
                  <a:lnTo>
                    <a:pt x="166" y="376"/>
                  </a:lnTo>
                  <a:lnTo>
                    <a:pt x="99" y="349"/>
                  </a:lnTo>
                  <a:lnTo>
                    <a:pt x="47" y="307"/>
                  </a:lnTo>
                  <a:lnTo>
                    <a:pt x="13" y="254"/>
                  </a:lnTo>
                  <a:lnTo>
                    <a:pt x="0" y="193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99469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pPr algn="ctr"/>
            <a:r>
              <a:rPr lang="es-CL" b="1" dirty="0" smtClean="0"/>
              <a:t>Simbologías </a:t>
            </a:r>
            <a:endParaRPr lang="es-CL" b="1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336889" y="1328057"/>
            <a:ext cx="9601200" cy="5232399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Botiquín                                                                            Ubicación alarma de emergencia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Tablero eléctrico                                                                Punto de encuentro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Salida de emergencia                                                        Zonas de seguridad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Vía de evacuación, sector escaleras                                 Vía de evacuación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Ubicación de extintores                                                      Ubicación cilindros de gas</a:t>
            </a:r>
          </a:p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Ubicación de red húmeda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161143"/>
            <a:ext cx="714873" cy="876300"/>
          </a:xfrm>
          <a:prstGeom prst="rect">
            <a:avLst/>
          </a:prstGeom>
        </p:spPr>
      </p:pic>
      <p:pic>
        <p:nvPicPr>
          <p:cNvPr id="21" name="image5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2037443"/>
            <a:ext cx="714873" cy="791845"/>
          </a:xfrm>
          <a:prstGeom prst="rect">
            <a:avLst/>
          </a:prstGeom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249997" y="3198586"/>
            <a:ext cx="132077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49997" y="2829288"/>
            <a:ext cx="1086891" cy="756648"/>
            <a:chOff x="0" y="0"/>
            <a:chExt cx="1580" cy="610"/>
          </a:xfrm>
        </p:grpSpPr>
        <p:pic>
          <p:nvPicPr>
            <p:cNvPr id="1537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2"/>
              <a:ext cx="788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6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2" cy="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61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5695" y="3651128"/>
            <a:ext cx="563177" cy="705566"/>
          </a:xfrm>
          <a:prstGeom prst="rect">
            <a:avLst/>
          </a:prstGeom>
        </p:spPr>
      </p:pic>
      <p:pic>
        <p:nvPicPr>
          <p:cNvPr id="27" name="image62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5694" y="4421886"/>
            <a:ext cx="563177" cy="716489"/>
          </a:xfrm>
          <a:prstGeom prst="rect">
            <a:avLst/>
          </a:prstGeom>
        </p:spPr>
      </p:pic>
      <p:pic>
        <p:nvPicPr>
          <p:cNvPr id="28" name="image63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5693" y="5435378"/>
            <a:ext cx="563177" cy="669366"/>
          </a:xfrm>
          <a:prstGeom prst="rect">
            <a:avLst/>
          </a:prstGeom>
        </p:spPr>
      </p:pic>
      <p:pic>
        <p:nvPicPr>
          <p:cNvPr id="29" name="image64.jpe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76857" y="1138872"/>
            <a:ext cx="577034" cy="694055"/>
          </a:xfrm>
          <a:prstGeom prst="rect">
            <a:avLst/>
          </a:prstGeom>
        </p:spPr>
      </p:pic>
      <p:pic>
        <p:nvPicPr>
          <p:cNvPr id="30" name="image65.jpe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33435" y="1893073"/>
            <a:ext cx="1263877" cy="792434"/>
          </a:xfrm>
          <a:prstGeom prst="rect">
            <a:avLst/>
          </a:prstGeom>
        </p:spPr>
      </p:pic>
      <p:pic>
        <p:nvPicPr>
          <p:cNvPr id="31" name="image66.jpe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58111" y="2745653"/>
            <a:ext cx="814524" cy="783363"/>
          </a:xfrm>
          <a:prstGeom prst="rect">
            <a:avLst/>
          </a:prstGeom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933435" y="4086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6933435" y="4086927"/>
            <a:ext cx="1104900" cy="76200"/>
            <a:chOff x="0" y="0"/>
            <a:chExt cx="1739" cy="120"/>
          </a:xfrm>
        </p:grpSpPr>
        <p:sp>
          <p:nvSpPr>
            <p:cNvPr id="13" name="AutoShape 20"/>
            <p:cNvSpPr>
              <a:spLocks/>
            </p:cNvSpPr>
            <p:nvPr/>
          </p:nvSpPr>
          <p:spPr bwMode="auto">
            <a:xfrm>
              <a:off x="0" y="0"/>
              <a:ext cx="1739" cy="120"/>
            </a:xfrm>
            <a:custGeom>
              <a:avLst/>
              <a:gdLst>
                <a:gd name="T0" fmla="*/ 1619 w 1739"/>
                <a:gd name="T1" fmla="*/ 0 h 120"/>
                <a:gd name="T2" fmla="*/ 1619 w 1739"/>
                <a:gd name="T3" fmla="*/ 120 h 120"/>
                <a:gd name="T4" fmla="*/ 1719 w 1739"/>
                <a:gd name="T5" fmla="*/ 70 h 120"/>
                <a:gd name="T6" fmla="*/ 1639 w 1739"/>
                <a:gd name="T7" fmla="*/ 70 h 120"/>
                <a:gd name="T8" fmla="*/ 1639 w 1739"/>
                <a:gd name="T9" fmla="*/ 50 h 120"/>
                <a:gd name="T10" fmla="*/ 1719 w 1739"/>
                <a:gd name="T11" fmla="*/ 50 h 120"/>
                <a:gd name="T12" fmla="*/ 1619 w 1739"/>
                <a:gd name="T13" fmla="*/ 0 h 120"/>
                <a:gd name="T14" fmla="*/ 1619 w 1739"/>
                <a:gd name="T15" fmla="*/ 50 h 120"/>
                <a:gd name="T16" fmla="*/ 0 w 1739"/>
                <a:gd name="T17" fmla="*/ 50 h 120"/>
                <a:gd name="T18" fmla="*/ 0 w 1739"/>
                <a:gd name="T19" fmla="*/ 70 h 120"/>
                <a:gd name="T20" fmla="*/ 1619 w 1739"/>
                <a:gd name="T21" fmla="*/ 70 h 120"/>
                <a:gd name="T22" fmla="*/ 1619 w 1739"/>
                <a:gd name="T23" fmla="*/ 50 h 120"/>
                <a:gd name="T24" fmla="*/ 1719 w 1739"/>
                <a:gd name="T25" fmla="*/ 50 h 120"/>
                <a:gd name="T26" fmla="*/ 1639 w 1739"/>
                <a:gd name="T27" fmla="*/ 50 h 120"/>
                <a:gd name="T28" fmla="*/ 1639 w 1739"/>
                <a:gd name="T29" fmla="*/ 70 h 120"/>
                <a:gd name="T30" fmla="*/ 1719 w 1739"/>
                <a:gd name="T31" fmla="*/ 70 h 120"/>
                <a:gd name="T32" fmla="*/ 1739 w 1739"/>
                <a:gd name="T33" fmla="*/ 60 h 120"/>
                <a:gd name="T34" fmla="*/ 1719 w 1739"/>
                <a:gd name="T35" fmla="*/ 5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9" h="120">
                  <a:moveTo>
                    <a:pt x="1619" y="0"/>
                  </a:moveTo>
                  <a:lnTo>
                    <a:pt x="1619" y="120"/>
                  </a:lnTo>
                  <a:lnTo>
                    <a:pt x="1719" y="70"/>
                  </a:lnTo>
                  <a:lnTo>
                    <a:pt x="1639" y="70"/>
                  </a:lnTo>
                  <a:lnTo>
                    <a:pt x="1639" y="50"/>
                  </a:lnTo>
                  <a:lnTo>
                    <a:pt x="1719" y="50"/>
                  </a:lnTo>
                  <a:lnTo>
                    <a:pt x="1619" y="0"/>
                  </a:lnTo>
                  <a:close/>
                  <a:moveTo>
                    <a:pt x="1619" y="50"/>
                  </a:moveTo>
                  <a:lnTo>
                    <a:pt x="0" y="50"/>
                  </a:lnTo>
                  <a:lnTo>
                    <a:pt x="0" y="70"/>
                  </a:lnTo>
                  <a:lnTo>
                    <a:pt x="1619" y="70"/>
                  </a:lnTo>
                  <a:lnTo>
                    <a:pt x="1619" y="50"/>
                  </a:lnTo>
                  <a:close/>
                  <a:moveTo>
                    <a:pt x="1719" y="50"/>
                  </a:moveTo>
                  <a:lnTo>
                    <a:pt x="1639" y="50"/>
                  </a:lnTo>
                  <a:lnTo>
                    <a:pt x="1639" y="70"/>
                  </a:lnTo>
                  <a:lnTo>
                    <a:pt x="1719" y="70"/>
                  </a:lnTo>
                  <a:lnTo>
                    <a:pt x="1739" y="60"/>
                  </a:lnTo>
                  <a:lnTo>
                    <a:pt x="1719" y="5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pic>
        <p:nvPicPr>
          <p:cNvPr id="36" name="image67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71514" y="4617597"/>
            <a:ext cx="701121" cy="9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096" y="0"/>
            <a:ext cx="10953482" cy="1485900"/>
          </a:xfrm>
        </p:spPr>
        <p:txBody>
          <a:bodyPr/>
          <a:lstStyle/>
          <a:p>
            <a:pPr algn="ctr"/>
            <a:r>
              <a:rPr lang="es-CL" b="1" dirty="0" smtClean="0"/>
              <a:t>¿Por qué es importante el plan de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emergencia</a:t>
            </a:r>
            <a:r>
              <a:rPr lang="es-CL" b="1" dirty="0" smtClean="0">
                <a:solidFill>
                  <a:schemeClr val="tx1"/>
                </a:solidFill>
              </a:rPr>
              <a:t>?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1580" y="3276600"/>
            <a:ext cx="9601200" cy="3581400"/>
          </a:xfrm>
        </p:spPr>
        <p:txBody>
          <a:bodyPr/>
          <a:lstStyle/>
          <a:p>
            <a:pPr marL="0" marR="13589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Responder</a:t>
            </a:r>
            <a:r>
              <a:rPr lang="es-ES" sz="2400" spc="-1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1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las políticas de seguridad escolar y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parvulario</a:t>
            </a:r>
            <a:endParaRPr lang="es-CL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987380" y="1919584"/>
            <a:ext cx="7667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marR="135890" algn="just">
              <a:spcBef>
                <a:spcPts val="5"/>
              </a:spcBef>
              <a:spcAft>
                <a:spcPts val="0"/>
              </a:spcAft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Desarrolla</a:t>
            </a:r>
            <a:r>
              <a:rPr lang="es-ES" sz="2400" spc="-1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es-ES" sz="24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seguridad integral 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7227" y="4210043"/>
            <a:ext cx="11028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marR="135890" algn="just">
              <a:spcBef>
                <a:spcPts val="5"/>
              </a:spcBef>
              <a:spcAft>
                <a:spcPts val="0"/>
              </a:spcAft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Facilita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de un enfoque metodológico, a la aplicación de las normas, procedimiento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guías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incorporadas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instrumentos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“Manual</a:t>
            </a:r>
            <a:r>
              <a:rPr lang="es-ES" sz="24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Seguridad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Prevención</a:t>
            </a:r>
            <a:r>
              <a:rPr lang="es-ES" sz="24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Riesgos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</a:rPr>
              <a:t>Accidentes en Educación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Parvularia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’’</a:t>
            </a:r>
            <a:endParaRPr lang="es-CL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72122" y="5963348"/>
            <a:ext cx="426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" marR="135890" algn="just">
              <a:spcBef>
                <a:spcPts val="5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Establecidos por </a:t>
            </a:r>
            <a:r>
              <a:rPr lang="es-ES" sz="2400" b="1" dirty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norma JUNJI.</a:t>
            </a:r>
            <a:endParaRPr lang="es-CL" sz="2400" b="1" dirty="0">
              <a:solidFill>
                <a:srgbClr val="CCCC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30" name="Picture 6" descr="Flecha Png &amp; Free Flecha.png Transparent Images #29035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0908">
            <a:off x="6276441" y="2216020"/>
            <a:ext cx="618829" cy="6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lecha Png &amp; Free Flecha.png Transparent Images #29035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2997" flipH="1">
            <a:off x="3357964" y="3458388"/>
            <a:ext cx="612242" cy="7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lecha Png &amp; Free Flecha.png Transparent Images #29035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0908">
            <a:off x="7201573" y="5154727"/>
            <a:ext cx="618829" cy="6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ghlighter cliparts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13" y="5190184"/>
            <a:ext cx="570005" cy="8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2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734" y="510027"/>
            <a:ext cx="11062951" cy="5611969"/>
          </a:xfrm>
        </p:spPr>
        <p:txBody>
          <a:bodyPr>
            <a:normAutofit/>
          </a:bodyPr>
          <a:lstStyle/>
          <a:p>
            <a:pPr algn="ctr"/>
            <a:r>
              <a:rPr lang="es-CL" sz="7200" dirty="0" smtClean="0"/>
              <a:t>La seguridad de nuestros niños y niñas es lo primero </a:t>
            </a:r>
            <a:endParaRPr lang="es-CL" sz="7200" dirty="0"/>
          </a:p>
        </p:txBody>
      </p:sp>
      <p:pic>
        <p:nvPicPr>
          <p:cNvPr id="2050" name="Picture 2" descr="Dia nino en Niños - GIF Animado | REY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9" y="2554076"/>
            <a:ext cx="4364909" cy="43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691" y="0"/>
            <a:ext cx="9601200" cy="1485900"/>
          </a:xfrm>
        </p:spPr>
        <p:txBody>
          <a:bodyPr/>
          <a:lstStyle/>
          <a:p>
            <a:pPr algn="ctr"/>
            <a:r>
              <a:rPr lang="es-CL" u="sng" dirty="0" smtClean="0">
                <a:solidFill>
                  <a:schemeClr val="accent6">
                    <a:lumMod val="50000"/>
                  </a:schemeClr>
                </a:solidFill>
              </a:rPr>
              <a:t>Obje</a:t>
            </a:r>
            <a:r>
              <a:rPr lang="es-CL" u="sng" dirty="0" smtClean="0"/>
              <a:t>tivos 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823" y="777562"/>
            <a:ext cx="10341735" cy="5184820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    Objetivo General.</a:t>
            </a:r>
            <a:endParaRPr lang="es-CL" b="1" dirty="0"/>
          </a:p>
        </p:txBody>
      </p:sp>
      <p:pic>
        <p:nvPicPr>
          <p:cNvPr id="2050" name="Picture 2" descr="Iconos de Flechas Gratis, +4.000 Iconos en PNG, EPS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6" y="648773"/>
            <a:ext cx="708338" cy="7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07362" y="742950"/>
            <a:ext cx="838463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marR="130175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Proporcionar un conjunto de directrices e información destinada a la adopción de procedimientos que faciliten al personal que trabaja en Jardín Infantil y Sala Cuna “Mi Pequeño Mundo”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lograr el control de una emergencia con el menor impacto posible, tanto a las personas (Niños y niñas, personal docente y colaboradores), a los equipos y al medio ambiente. A su vez generar en los trabajadores de este establecimiento de educación, una actitud de autoprotección teniendo por sustento una responsabilidad de todo el equipo frente a la seguridad.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8368" y="3316241"/>
            <a:ext cx="2524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Objetivos Específicos </a:t>
            </a:r>
            <a:endParaRPr lang="es-CL" sz="2000" b="1" dirty="0"/>
          </a:p>
        </p:txBody>
      </p:sp>
      <p:pic>
        <p:nvPicPr>
          <p:cNvPr id="7" name="Picture 2" descr="Iconos de Flechas Gratis, +4.000 Iconos en PNG, EPS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59" y="3150235"/>
            <a:ext cx="596721" cy="5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886780" y="3239511"/>
            <a:ext cx="8502695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Acciones necesarias para disminuir al mínimo los riesgos ante una</a:t>
            </a:r>
            <a:r>
              <a:rPr lang="es-ES" spc="-6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emergencia</a:t>
            </a:r>
            <a:r>
              <a:rPr lang="es-ES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endParaRPr lang="es-CL" sz="24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5"/>
              </a:lnSpc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Contar con personal preparado para enfrentar posibles</a:t>
            </a:r>
            <a:r>
              <a:rPr lang="es-ES" spc="-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emergencias</a:t>
            </a:r>
            <a:r>
              <a:rPr lang="es-ES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marL="342900" lvl="0" indent="-342900">
              <a:lnSpc>
                <a:spcPts val="1275"/>
              </a:lnSpc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endParaRPr lang="es-ES" dirty="0" smtClean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5"/>
              </a:lnSpc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endParaRPr lang="es-CL" sz="24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3589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Realizar inspecciones y adecuada mantención a los equipos de control de incendios del establecimiento educacional</a:t>
            </a:r>
            <a:r>
              <a:rPr lang="es-ES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marL="342900" marR="13589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endParaRPr lang="es-CL" sz="24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33985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Informar y capacitar al personal docente y colaborares del Jardín Infantil y Sala Cuna “Mi Pequeño Mundo”, sobre las acciones a seguir entre a una</a:t>
            </a:r>
            <a:r>
              <a:rPr lang="es-ES" spc="-2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emergencia</a:t>
            </a:r>
            <a:r>
              <a:rPr lang="es-ES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marL="342900" marR="133985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endParaRPr lang="es-CL" sz="24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3210" algn="l"/>
              </a:tabLst>
            </a:pP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Disponer de vías de evacuación libre de todo obstáculo y debidamente señalizadas.</a:t>
            </a:r>
            <a:endParaRPr lang="es-CL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9" name="Picture 2" descr="Iconos de Flechas Gratis, +4.000 Iconos en PNG, EPS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40" y="3726218"/>
            <a:ext cx="596721" cy="5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conos de Flechas Gratis, +4.000 Iconos en PNG, EPS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26" y="4268317"/>
            <a:ext cx="596721" cy="5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conos de Flechas Gratis, +4.000 Iconos en PNG, EPS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25" y="5194724"/>
            <a:ext cx="596721" cy="5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conos de Flechas Gratis, +4.000 Iconos en PNG, EPS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27" y="6042514"/>
            <a:ext cx="596721" cy="5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jetivo |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2" y="4273147"/>
            <a:ext cx="2340690" cy="23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1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1904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>
                <a:latin typeface="Bahnschrift Light Condensed" panose="020B0502040204020203" pitchFamily="34" charset="0"/>
              </a:rPr>
              <a:t>Funciones ante emergencias </a:t>
            </a:r>
            <a:endParaRPr lang="es-CL" sz="5400" b="1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193546"/>
              </p:ext>
            </p:extLst>
          </p:nvPr>
        </p:nvGraphicFramePr>
        <p:xfrm>
          <a:off x="727657" y="830686"/>
          <a:ext cx="7888309" cy="309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25660104"/>
              </p:ext>
            </p:extLst>
          </p:nvPr>
        </p:nvGraphicFramePr>
        <p:xfrm>
          <a:off x="2871987" y="3965143"/>
          <a:ext cx="9453093" cy="289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 descr="Emergency-response - Icono De Alarma Emergencia Png Clipart - Full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257">
            <a:off x="9285668" y="804373"/>
            <a:ext cx="2277145" cy="23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0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78" y="144887"/>
            <a:ext cx="9601200" cy="1485900"/>
          </a:xfrm>
        </p:spPr>
        <p:txBody>
          <a:bodyPr/>
          <a:lstStyle/>
          <a:p>
            <a:pPr lvl="1" algn="ctr" rtl="0">
              <a:lnSpc>
                <a:spcPct val="89000"/>
              </a:lnSpc>
              <a:spcBef>
                <a:spcPct val="0"/>
              </a:spcBef>
            </a:pPr>
            <a:r>
              <a:rPr lang="es-ES" sz="4400" b="1" dirty="0">
                <a:latin typeface="Bahnschrift Light Condensed" panose="020B0502040204020203" pitchFamily="34" charset="0"/>
              </a:rPr>
              <a:t>Comité de emergencias 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400" b="1" dirty="0" smtClean="0"/>
              <a:t>(Encargados </a:t>
            </a:r>
            <a:r>
              <a:rPr lang="es-ES" sz="2400" b="1" dirty="0"/>
              <a:t>de emergencias y desastres).</a:t>
            </a:r>
            <a:r>
              <a:rPr lang="es-CL" sz="2400" dirty="0"/>
              <a:t/>
            </a:r>
            <a:br>
              <a:rPr lang="es-CL" sz="2400" dirty="0"/>
            </a:b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69324" y="180948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Coordinador general de emergencias: </a:t>
            </a:r>
            <a:r>
              <a:rPr lang="es-CL" dirty="0" err="1" smtClean="0"/>
              <a:t>Antonela</a:t>
            </a:r>
            <a:r>
              <a:rPr lang="es-CL" dirty="0" smtClean="0"/>
              <a:t> Peña Espinosa</a:t>
            </a:r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Reemplazo: </a:t>
            </a:r>
            <a:r>
              <a:rPr lang="es-ES" dirty="0" err="1"/>
              <a:t>Sindy</a:t>
            </a:r>
            <a:r>
              <a:rPr lang="es-ES" dirty="0"/>
              <a:t> Parra muñoz</a:t>
            </a:r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Coordinador de seguridad: </a:t>
            </a:r>
            <a:r>
              <a:rPr lang="es-ES" dirty="0" err="1" smtClean="0"/>
              <a:t>Antonela</a:t>
            </a:r>
            <a:r>
              <a:rPr lang="es-ES" dirty="0" smtClean="0"/>
              <a:t> Peña Espinosa </a:t>
            </a:r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Reemplazo: </a:t>
            </a:r>
            <a:r>
              <a:rPr lang="es-ES" dirty="0"/>
              <a:t>María Reina Pinochet</a:t>
            </a:r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Líderes de evacuación: </a:t>
            </a:r>
            <a:r>
              <a:rPr lang="es-ES" dirty="0" err="1"/>
              <a:t>Valeska</a:t>
            </a:r>
            <a:r>
              <a:rPr lang="es-ES" dirty="0"/>
              <a:t> </a:t>
            </a:r>
            <a:r>
              <a:rPr lang="es-ES" dirty="0" err="1"/>
              <a:t>Cancino</a:t>
            </a:r>
            <a:r>
              <a:rPr lang="es-ES" dirty="0"/>
              <a:t> Salinas</a:t>
            </a:r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Reemplazo: </a:t>
            </a:r>
            <a:r>
              <a:rPr lang="es-ES" dirty="0" smtClean="0"/>
              <a:t>Daysi </a:t>
            </a:r>
            <a:r>
              <a:rPr lang="es-ES" dirty="0" err="1"/>
              <a:t>Opazo</a:t>
            </a:r>
            <a:r>
              <a:rPr lang="es-ES" dirty="0"/>
              <a:t> Retamal</a:t>
            </a:r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Educadora de parvulos PNG by Melfrost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31" y="1630787"/>
            <a:ext cx="4179542" cy="50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2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871" y="0"/>
            <a:ext cx="9601200" cy="79527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Tipos de 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emergencia </a:t>
            </a: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52659" y="938008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b="1" dirty="0" smtClean="0"/>
              <a:t>Incendio                            Sismo y terremoto </a:t>
            </a:r>
            <a:endParaRPr lang="es-CL" sz="4000" b="1" dirty="0"/>
          </a:p>
        </p:txBody>
      </p:sp>
      <p:pic>
        <p:nvPicPr>
          <p:cNvPr id="6148" name="Picture 4" descr="Llama De Fueg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6" y="1372571"/>
            <a:ext cx="2258610" cy="22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rremoto - Iconos gratis de natural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9" y="1674254"/>
            <a:ext cx="2345227" cy="23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07906" y="3994024"/>
            <a:ext cx="428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Fuga de gas </a:t>
            </a:r>
            <a:endParaRPr lang="es-CL" sz="3600" b="1" dirty="0"/>
          </a:p>
        </p:txBody>
      </p:sp>
      <p:pic>
        <p:nvPicPr>
          <p:cNvPr id="6156" name="Picture 12" descr="fuga de gas - Iconos gratis de ecologia y medio ambi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59" y="4662146"/>
            <a:ext cx="2217313" cy="22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26191" y="4015815"/>
            <a:ext cx="536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 smtClean="0"/>
              <a:t>Secuestro y robo</a:t>
            </a:r>
            <a:endParaRPr lang="es-CL" sz="3600" b="1" dirty="0"/>
          </a:p>
        </p:txBody>
      </p:sp>
      <p:pic>
        <p:nvPicPr>
          <p:cNvPr id="6160" name="Picture 16" descr="Robar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9" y="4640355"/>
            <a:ext cx="2187963" cy="21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6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798">
              <a:srgbClr val="EFEFEE"/>
            </a:gs>
            <a:gs pos="36304">
              <a:srgbClr val="E3E3E1"/>
            </a:gs>
            <a:gs pos="0">
              <a:schemeClr val="accent1">
                <a:lumMod val="5000"/>
                <a:lumOff val="95000"/>
                <a:alpha val="5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1910" y="0"/>
            <a:ext cx="9601200" cy="1485900"/>
          </a:xfrm>
        </p:spPr>
        <p:txBody>
          <a:bodyPr>
            <a:normAutofit/>
          </a:bodyPr>
          <a:lstStyle/>
          <a:p>
            <a:r>
              <a:rPr lang="es-CL" sz="6000" dirty="0" smtClean="0">
                <a:latin typeface="Bahnschrift Light Condensed" panose="020B0502040204020203" pitchFamily="34" charset="0"/>
              </a:rPr>
              <a:t>Teléfonos de </a:t>
            </a:r>
            <a:r>
              <a:rPr lang="es-CL" sz="6000" dirty="0" smtClean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emergencia </a:t>
            </a:r>
            <a:endParaRPr lang="es-CL" sz="6000" dirty="0">
              <a:solidFill>
                <a:schemeClr val="accent2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0687" y="837127"/>
            <a:ext cx="9601200" cy="5647386"/>
          </a:xfrm>
        </p:spPr>
        <p:txBody>
          <a:bodyPr>
            <a:normAutofit/>
          </a:bodyPr>
          <a:lstStyle/>
          <a:p>
            <a:r>
              <a:rPr lang="es-CL" dirty="0" smtClean="0"/>
              <a:t>Ambulancia    </a:t>
            </a:r>
            <a:r>
              <a:rPr lang="es-ES" dirty="0" smtClean="0"/>
              <a:t>131</a:t>
            </a:r>
            <a:r>
              <a:rPr lang="es-CL" dirty="0"/>
              <a:t> </a:t>
            </a:r>
            <a:r>
              <a:rPr lang="es-CL" dirty="0" smtClean="0"/>
              <a:t>  -     </a:t>
            </a:r>
            <a:r>
              <a:rPr lang="es-ES" dirty="0" smtClean="0"/>
              <a:t>71 </a:t>
            </a:r>
            <a:r>
              <a:rPr lang="es-ES" dirty="0"/>
              <a:t>2 </a:t>
            </a:r>
            <a:r>
              <a:rPr lang="es-ES" dirty="0" smtClean="0"/>
              <a:t>527750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Bomberos    </a:t>
            </a:r>
            <a:r>
              <a:rPr lang="es-ES" dirty="0"/>
              <a:t>71 2 527727 - Cuartel </a:t>
            </a:r>
            <a:r>
              <a:rPr lang="es-ES" dirty="0" smtClean="0"/>
              <a:t>General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CL" dirty="0" smtClean="0"/>
              <a:t>Carabineros   </a:t>
            </a:r>
            <a:r>
              <a:rPr lang="es-ES" dirty="0" smtClean="0"/>
              <a:t>133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 smtClean="0"/>
              <a:t>Investigaciones   134</a:t>
            </a:r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Junji</a:t>
            </a:r>
            <a:r>
              <a:rPr lang="es-CL" dirty="0" smtClean="0"/>
              <a:t>  -   </a:t>
            </a:r>
            <a:r>
              <a:rPr lang="es-ES" dirty="0"/>
              <a:t>71 2 527766</a:t>
            </a:r>
            <a:endParaRPr lang="es-CL" dirty="0" smtClean="0"/>
          </a:p>
        </p:txBody>
      </p:sp>
      <p:pic>
        <p:nvPicPr>
          <p:cNvPr id="7170" name="Picture 2" descr="Ilustración de ambulancia de hospital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49" y="384119"/>
            <a:ext cx="2203561" cy="22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rchivo:Camión de Bomberos 01.png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92" y="2498904"/>
            <a:ext cx="2494274" cy="11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rabineros de Chile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61" y="3119905"/>
            <a:ext cx="1026355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rchivo:Policia de Investigaciones de Chile.svg - Wikipedia, l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56" y="4673824"/>
            <a:ext cx="1270293" cy="7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Clientes | Cre-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80" name="Picture 12" descr="JUNJI Los Lagos (@JUNJI_Loslagos) | טוויט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56" y="5795287"/>
            <a:ext cx="889716" cy="8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Llamada de emergencia - Iconos gratis de asistencia sanitaria y méd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42" y="2674462"/>
            <a:ext cx="4046750" cy="40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35040"/>
            <a:ext cx="9601200" cy="1485900"/>
          </a:xfrm>
        </p:spPr>
        <p:txBody>
          <a:bodyPr/>
          <a:lstStyle/>
          <a:p>
            <a:pPr algn="ctr"/>
            <a:r>
              <a:rPr lang="es-CL" dirty="0" smtClean="0"/>
              <a:t>Detección de emergencia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9324" y="1237111"/>
            <a:ext cx="9601200" cy="3581400"/>
          </a:xfrm>
        </p:spPr>
        <p:txBody>
          <a:bodyPr/>
          <a:lstStyle/>
          <a:p>
            <a:r>
              <a:rPr lang="es-CL" dirty="0" smtClean="0"/>
              <a:t>Al detectar alguna emergencia, el jardín cuenta con:</a:t>
            </a:r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r>
              <a:rPr lang="es-CL" sz="3200" b="1" dirty="0" smtClean="0"/>
              <a:t>Silbato                                                     Megáfono </a:t>
            </a:r>
          </a:p>
          <a:p>
            <a:pPr marL="0" indent="0">
              <a:buNone/>
            </a:pPr>
            <a:endParaRPr lang="es-CL" sz="3200" b="1" dirty="0"/>
          </a:p>
        </p:txBody>
      </p:sp>
      <p:pic>
        <p:nvPicPr>
          <p:cNvPr id="8194" name="Picture 2" descr="Imagem de Esboço de rosa por Tatiana OG em Bordes para decor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848990"/>
            <a:ext cx="9729989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útbol silbato de árbitro - Iconos gratis de depor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0" name="Picture 8" descr="Deporte silbato icono fútbol americano - Descargar PNG/SV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4" y="2846658"/>
            <a:ext cx="2366448" cy="2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egáfono Negro Clipart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92" y="2950150"/>
            <a:ext cx="1892460" cy="16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03790" y="3953834"/>
            <a:ext cx="395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Alarma</a:t>
            </a:r>
            <a:endParaRPr lang="es-CL" sz="3200" b="1" dirty="0"/>
          </a:p>
        </p:txBody>
      </p:sp>
      <p:pic>
        <p:nvPicPr>
          <p:cNvPr id="8206" name="Picture 14" descr="Alarma de color claro icono de trazo - Descargar PNG/SVG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84" y="4747257"/>
            <a:ext cx="2110743" cy="21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1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0"/>
            <a:ext cx="11662229" cy="1485900"/>
          </a:xfrm>
        </p:spPr>
        <p:txBody>
          <a:bodyPr/>
          <a:lstStyle/>
          <a:p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Cómo actuar ante emergencia - Incendio</a:t>
            </a: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2085" y="1485900"/>
            <a:ext cx="5221515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27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Dar aviso de inmediato de la situación y activar protocolo en caso de</a:t>
            </a:r>
            <a:r>
              <a:rPr lang="es-ES" sz="2000" spc="-2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emergencias</a:t>
            </a:r>
            <a:r>
              <a:rPr lang="es-ES" sz="2000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lvl="0">
              <a:spcAft>
                <a:spcPts val="0"/>
              </a:spcAft>
              <a:buSzPts val="1000"/>
              <a:tabLst>
                <a:tab pos="559435" algn="l"/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Verificar de inmediato el punto exacto, magnitud y tipo de la emergencia</a:t>
            </a:r>
            <a:r>
              <a:rPr lang="es-ES" sz="2000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marL="342900" lvl="0" indent="-342900">
              <a:lnSpc>
                <a:spcPts val="127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endParaRPr lang="es-ES" sz="2000" dirty="0" smtClean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endParaRPr lang="es-ES" sz="2000" dirty="0" smtClean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Cortar la energía eléctrica desde el tablero</a:t>
            </a:r>
            <a:r>
              <a:rPr lang="es-ES" sz="2000" spc="-2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general</a:t>
            </a:r>
            <a:r>
              <a:rPr lang="es-ES" sz="2000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marL="342900" lvl="0" indent="-342900">
              <a:lnSpc>
                <a:spcPts val="127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endParaRPr lang="es-CL" sz="2800" dirty="0" smtClean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27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59435" algn="l"/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3589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Recordar siempre la importancia de una actuación rápida. Los amagos de incendio pueden ser apagados con medios propios, no los incendios declarados. Es importante de igual forma dar aviso a los organismos de emergencias para chequear que el principio de incendio (amago de incendio) este correctamente</a:t>
            </a:r>
            <a:r>
              <a:rPr lang="es-ES" sz="2000" spc="-1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apagado</a:t>
            </a:r>
            <a:r>
              <a:rPr lang="es-ES" sz="2000" dirty="0" smtClean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</p:txBody>
      </p:sp>
      <p:pic>
        <p:nvPicPr>
          <p:cNvPr id="9218" name="Picture 2" descr="Simbolo de fuego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265">
            <a:off x="10407552" y="-283743"/>
            <a:ext cx="2053386" cy="20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96000" y="1175607"/>
            <a:ext cx="6096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13589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endParaRPr lang="es-CL" sz="24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33985" lvl="0" indent="-342900" algn="just"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ser</a:t>
            </a:r>
            <a:r>
              <a:rPr lang="es-ES" sz="2000" spc="-4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posible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hacer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uso</a:t>
            </a:r>
            <a:r>
              <a:rPr lang="es-ES" sz="2000" spc="-4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los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elementos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extinción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5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incendio</a:t>
            </a:r>
            <a:r>
              <a:rPr lang="es-ES" sz="2000" spc="-4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disponibles.</a:t>
            </a:r>
            <a:r>
              <a:rPr lang="es-ES" sz="2000" spc="-4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Tratar</a:t>
            </a:r>
            <a:r>
              <a:rPr lang="es-ES" sz="2000" spc="-4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extinguir</a:t>
            </a:r>
            <a:r>
              <a:rPr lang="es-ES" sz="2000" spc="-4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solo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está capacitado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el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uso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extintores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redes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húmedas,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el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fuego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es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controlable</a:t>
            </a:r>
            <a:r>
              <a:rPr lang="es-ES" sz="2000" spc="-4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no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corre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peligro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su</a:t>
            </a:r>
            <a:r>
              <a:rPr lang="es-ES" sz="2000" spc="-3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integridad física.</a:t>
            </a:r>
          </a:p>
          <a:p>
            <a:pPr marL="342900" marR="133985" lvl="0" indent="-342900" algn="just"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32715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 es necesario evacuar el establecimiento, salir con lo indispensable y servir de guía a los visitantes que se encuentran en el jardín</a:t>
            </a:r>
            <a:r>
              <a:rPr lang="es-ES" sz="2000" spc="-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infantil.</a:t>
            </a:r>
          </a:p>
          <a:p>
            <a:pPr marL="342900" marR="132715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3843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Revisar baños y otras dependencias en que pudieran quedar personas atrapadas e ir cerrando puertas de las dependencias a fin de evitar la propagación del</a:t>
            </a:r>
            <a:r>
              <a:rPr lang="es-ES" sz="2000" spc="-1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fuego.</a:t>
            </a:r>
          </a:p>
          <a:p>
            <a:pPr marL="342900" marR="13843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endParaRPr lang="es-CL" sz="28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60070" algn="l"/>
              </a:tabLst>
            </a:pP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Usar las vías de evacuación</a:t>
            </a:r>
            <a:r>
              <a:rPr lang="es-ES" sz="2000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señalizadas</a:t>
            </a:r>
            <a:r>
              <a:rPr lang="es-ES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es-CL" sz="24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1028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39" y="3470865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5788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22" y="6404652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2" y="1610044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5" y="2559714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5" y="3364322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lack check mark png, Picture #437349 black check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5" y="4182026"/>
            <a:ext cx="431597" cy="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parador vertical png 1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9193" y="3436532"/>
            <a:ext cx="5544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6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265</TotalTime>
  <Words>1511</Words>
  <Application>Microsoft Office PowerPoint</Application>
  <PresentationFormat>Panorámica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Bahnschrift Light Condensed</vt:lpstr>
      <vt:lpstr>Calibri</vt:lpstr>
      <vt:lpstr>Franklin Gothic Book</vt:lpstr>
      <vt:lpstr>Symbol</vt:lpstr>
      <vt:lpstr>Crop</vt:lpstr>
      <vt:lpstr>Plan de emergencia </vt:lpstr>
      <vt:lpstr>¿Por qué es importante el plan de emergencia?</vt:lpstr>
      <vt:lpstr>Objetivos </vt:lpstr>
      <vt:lpstr>Funciones ante emergencias </vt:lpstr>
      <vt:lpstr>Comité de emergencias  (Encargados de emergencias y desastres). </vt:lpstr>
      <vt:lpstr>Tipos de emergencia </vt:lpstr>
      <vt:lpstr>Teléfonos de emergencia </vt:lpstr>
      <vt:lpstr>Detección de emergencia </vt:lpstr>
      <vt:lpstr>Cómo actuar ante emergencia - Incendio</vt:lpstr>
      <vt:lpstr>Cómo actuar ante emergencia – Sismo o terremoto </vt:lpstr>
      <vt:lpstr>Cómo actuar ante emergencia – Temporal, lluvias e inundaciones </vt:lpstr>
      <vt:lpstr>PROCEDIMIENTOS EN CASO DE AMENAZA DE BOMBA O ATENTADO EXPLOSIVO. </vt:lpstr>
      <vt:lpstr>PROCEDIMIENTO EN CASO DE FUGAS DE GAS O PRESENCIA DE GAS EN EL AMBIENTE DE ORIGEN DESCONOCIDO. </vt:lpstr>
      <vt:lpstr>PROCEDIMIENTO EN CASO DE ESCAPE DE UN NIÑO O NIÑA </vt:lpstr>
      <vt:lpstr>Plano de vías de evacuación y zonas de seguridad</vt:lpstr>
      <vt:lpstr>Plano, 1er piso</vt:lpstr>
      <vt:lpstr>Plano, 2do piso</vt:lpstr>
      <vt:lpstr>Plano Jardín  - Ubicación geográfica  </vt:lpstr>
      <vt:lpstr>Simbologías </vt:lpstr>
      <vt:lpstr>La seguridad de nuestros niños y niñas es lo primero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emergencia</dc:title>
  <dc:creator>Allison kiara</dc:creator>
  <cp:lastModifiedBy>hp</cp:lastModifiedBy>
  <cp:revision>24</cp:revision>
  <dcterms:created xsi:type="dcterms:W3CDTF">2020-04-14T01:50:39Z</dcterms:created>
  <dcterms:modified xsi:type="dcterms:W3CDTF">2020-04-14T17:24:44Z</dcterms:modified>
</cp:coreProperties>
</file>