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sorterViewPr>
    <p:cViewPr>
      <p:scale>
        <a:sx n="100" d="100"/>
        <a:sy n="100" d="100"/>
      </p:scale>
      <p:origin x="0" y="-8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240457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92569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183802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300062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121711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412772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170024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303324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409558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124043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E62B217-9E1A-436B-8BFC-6D6A7E52C5C9}" type="datetimeFigureOut">
              <a:rPr lang="es-CL" smtClean="0"/>
              <a:t>23-05-2020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DF67426-6043-4BC8-AEFD-D4B982C8256B}" type="slidenum">
              <a:rPr lang="es-CL" smtClean="0"/>
              <a:t>‹Nº›</a:t>
            </a:fld>
            <a:endParaRPr lang="es-CL"/>
          </a:p>
        </p:txBody>
      </p:sp>
    </p:spTree>
    <p:extLst>
      <p:ext uri="{BB962C8B-B14F-4D97-AF65-F5344CB8AC3E}">
        <p14:creationId xmlns:p14="http://schemas.microsoft.com/office/powerpoint/2010/main" val="384643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2B217-9E1A-436B-8BFC-6D6A7E52C5C9}" type="datetimeFigureOut">
              <a:rPr lang="es-CL" smtClean="0"/>
              <a:t>23-05-2020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67426-6043-4BC8-AEFD-D4B982C8256B}" type="slidenum">
              <a:rPr lang="es-CL" smtClean="0"/>
              <a:t>‹Nº›</a:t>
            </a:fld>
            <a:endParaRPr lang="es-CL"/>
          </a:p>
        </p:txBody>
      </p:sp>
    </p:spTree>
    <p:extLst>
      <p:ext uri="{BB962C8B-B14F-4D97-AF65-F5344CB8AC3E}">
        <p14:creationId xmlns:p14="http://schemas.microsoft.com/office/powerpoint/2010/main" val="1869381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2" y="3110"/>
            <a:ext cx="9118488" cy="6858000"/>
          </a:xfrm>
          <a:prstGeom prst="rect">
            <a:avLst/>
          </a:prstGeom>
          <a:noFill/>
          <a:ln w="76200">
            <a:solidFill>
              <a:srgbClr val="FFFF00"/>
            </a:solidFill>
            <a:prstDash val="sysDash"/>
          </a:ln>
          <a:extLst>
            <a:ext uri="{909E8E84-426E-40DD-AFC4-6F175D3DCCD1}">
              <a14:hiddenFill xmlns:a14="http://schemas.microsoft.com/office/drawing/2010/main">
                <a:solidFill>
                  <a:srgbClr val="FFFFFF"/>
                </a:solidFill>
              </a14:hiddenFill>
            </a:ext>
          </a:extLst>
        </p:spPr>
      </p:pic>
      <p:sp>
        <p:nvSpPr>
          <p:cNvPr id="4" name="3 Rectángulo"/>
          <p:cNvSpPr/>
          <p:nvPr/>
        </p:nvSpPr>
        <p:spPr>
          <a:xfrm>
            <a:off x="3660448" y="0"/>
            <a:ext cx="5483552" cy="923330"/>
          </a:xfrm>
          <a:prstGeom prst="rect">
            <a:avLst/>
          </a:prstGeom>
          <a:noFill/>
        </p:spPr>
        <p:txBody>
          <a:bodyPr wrap="none" lIns="91440" tIns="45720" rIns="91440" bIns="45720">
            <a:spAutoFit/>
          </a:bodyPr>
          <a:lstStyle/>
          <a:p>
            <a:pPr algn="ctr"/>
            <a:r>
              <a:rPr lang="es-ES" sz="5400" b="1" cap="none" spc="0" dirty="0">
                <a:ln w="1905"/>
                <a:solidFill>
                  <a:srgbClr val="7030A0"/>
                </a:solidFill>
                <a:effectLst>
                  <a:innerShdw blurRad="69850" dist="43180" dir="5400000">
                    <a:srgbClr val="000000">
                      <a:alpha val="65000"/>
                    </a:srgbClr>
                  </a:innerShdw>
                </a:effectLst>
              </a:rPr>
              <a:t>Roles de la Familia</a:t>
            </a:r>
          </a:p>
        </p:txBody>
      </p:sp>
      <p:sp>
        <p:nvSpPr>
          <p:cNvPr id="2" name="Elipse 1"/>
          <p:cNvSpPr/>
          <p:nvPr/>
        </p:nvSpPr>
        <p:spPr>
          <a:xfrm>
            <a:off x="6228184" y="948617"/>
            <a:ext cx="2160240" cy="1224136"/>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tx1"/>
                </a:solidFill>
              </a:rPr>
              <a:t>OA </a:t>
            </a:r>
            <a:r>
              <a:rPr lang="es-CL" b="1" dirty="0" smtClean="0">
                <a:solidFill>
                  <a:schemeClr val="tx1"/>
                </a:solidFill>
              </a:rPr>
              <a:t>5</a:t>
            </a:r>
            <a:endParaRPr lang="es-CL" b="1" dirty="0" smtClean="0">
              <a:solidFill>
                <a:schemeClr val="tx1"/>
              </a:solidFill>
            </a:endParaRPr>
          </a:p>
          <a:p>
            <a:pPr algn="ctr"/>
            <a:r>
              <a:rPr lang="es-CL" b="1" dirty="0" smtClean="0">
                <a:solidFill>
                  <a:schemeClr val="tx1"/>
                </a:solidFill>
              </a:rPr>
              <a:t>Comprensión del Entorno Sociocultural</a:t>
            </a:r>
            <a:endParaRPr lang="es-CL" b="1" dirty="0">
              <a:solidFill>
                <a:schemeClr val="tx1"/>
              </a:solidFill>
            </a:endParaRPr>
          </a:p>
        </p:txBody>
      </p:sp>
      <p:sp>
        <p:nvSpPr>
          <p:cNvPr id="3" name="Rectángulo 2"/>
          <p:cNvSpPr/>
          <p:nvPr/>
        </p:nvSpPr>
        <p:spPr>
          <a:xfrm>
            <a:off x="4139952" y="5783395"/>
            <a:ext cx="4896544" cy="980728"/>
          </a:xfrm>
          <a:prstGeom prst="rect">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tx1"/>
                </a:solidFill>
              </a:rPr>
              <a:t>Educadora de Párvulos: Verónica Rodríguez</a:t>
            </a:r>
          </a:p>
          <a:p>
            <a:pPr algn="ctr"/>
            <a:r>
              <a:rPr lang="es-CL" b="1" dirty="0" err="1" smtClean="0">
                <a:solidFill>
                  <a:schemeClr val="tx1"/>
                </a:solidFill>
              </a:rPr>
              <a:t>Kinder</a:t>
            </a:r>
            <a:r>
              <a:rPr lang="es-CL" b="1" dirty="0" smtClean="0">
                <a:solidFill>
                  <a:schemeClr val="tx1"/>
                </a:solidFill>
              </a:rPr>
              <a:t> y Pre </a:t>
            </a:r>
            <a:r>
              <a:rPr lang="es-CL" b="1" dirty="0" err="1" smtClean="0">
                <a:solidFill>
                  <a:schemeClr val="tx1"/>
                </a:solidFill>
              </a:rPr>
              <a:t>Kinder</a:t>
            </a:r>
            <a:endParaRPr lang="es-CL" b="1" dirty="0" smtClean="0">
              <a:solidFill>
                <a:schemeClr val="tx1"/>
              </a:solidFill>
            </a:endParaRPr>
          </a:p>
          <a:p>
            <a:pPr algn="ctr"/>
            <a:r>
              <a:rPr lang="es-CL" b="1" dirty="0" smtClean="0">
                <a:solidFill>
                  <a:schemeClr val="tx1"/>
                </a:solidFill>
              </a:rPr>
              <a:t>Escuela Pedro Antonio Tejos</a:t>
            </a:r>
            <a:endParaRPr lang="es-CL" b="1" dirty="0">
              <a:solidFill>
                <a:schemeClr val="tx1"/>
              </a:solidFill>
            </a:endParaRPr>
          </a:p>
        </p:txBody>
      </p:sp>
      <p:pic>
        <p:nvPicPr>
          <p:cNvPr id="7" name="Imagen 6"/>
          <p:cNvPicPr>
            <a:picLocks noChangeAspect="1"/>
          </p:cNvPicPr>
          <p:nvPr/>
        </p:nvPicPr>
        <p:blipFill>
          <a:blip r:embed="rId3"/>
          <a:stretch>
            <a:fillRect/>
          </a:stretch>
        </p:blipFill>
        <p:spPr>
          <a:xfrm>
            <a:off x="4499992" y="6069044"/>
            <a:ext cx="640135" cy="615749"/>
          </a:xfrm>
          <a:prstGeom prst="rect">
            <a:avLst/>
          </a:prstGeom>
        </p:spPr>
      </p:pic>
    </p:spTree>
    <p:extLst>
      <p:ext uri="{BB962C8B-B14F-4D97-AF65-F5344CB8AC3E}">
        <p14:creationId xmlns:p14="http://schemas.microsoft.com/office/powerpoint/2010/main" val="188280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5"/>
            <a:ext cx="9144000" cy="6833525"/>
          </a:xfrm>
          <a:prstGeom prst="rect">
            <a:avLst/>
          </a:prstGeom>
          <a:noFill/>
          <a:extLst>
            <a:ext uri="{909E8E84-426E-40DD-AFC4-6F175D3DCCD1}">
              <a14:hiddenFill xmlns:a14="http://schemas.microsoft.com/office/drawing/2010/main">
                <a:solidFill>
                  <a:srgbClr val="FFFFFF"/>
                </a:solidFill>
              </a14:hiddenFill>
            </a:ext>
          </a:extLst>
        </p:spPr>
      </p:pic>
      <p:sp>
        <p:nvSpPr>
          <p:cNvPr id="6" name="5 Elipse"/>
          <p:cNvSpPr/>
          <p:nvPr/>
        </p:nvSpPr>
        <p:spPr>
          <a:xfrm>
            <a:off x="781797" y="1749998"/>
            <a:ext cx="1440160" cy="88691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b="1" dirty="0"/>
              <a:t>Abuela </a:t>
            </a:r>
            <a:r>
              <a:rPr lang="es-CL" b="1" dirty="0" smtClean="0"/>
              <a:t>Paterna</a:t>
            </a:r>
            <a:endParaRPr lang="es-CL" b="1" dirty="0"/>
          </a:p>
        </p:txBody>
      </p:sp>
      <p:sp>
        <p:nvSpPr>
          <p:cNvPr id="7" name="6 Elipse"/>
          <p:cNvSpPr/>
          <p:nvPr/>
        </p:nvSpPr>
        <p:spPr>
          <a:xfrm>
            <a:off x="2492152" y="1749998"/>
            <a:ext cx="1503784" cy="94468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b="1" dirty="0"/>
              <a:t>Abuelo Paterno</a:t>
            </a:r>
          </a:p>
        </p:txBody>
      </p:sp>
      <p:sp>
        <p:nvSpPr>
          <p:cNvPr id="8" name="7 Elipse"/>
          <p:cNvSpPr/>
          <p:nvPr/>
        </p:nvSpPr>
        <p:spPr>
          <a:xfrm>
            <a:off x="4675381" y="1832050"/>
            <a:ext cx="1624811" cy="94468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b="1" dirty="0"/>
              <a:t>Abuela Materna </a:t>
            </a:r>
          </a:p>
        </p:txBody>
      </p:sp>
      <p:sp>
        <p:nvSpPr>
          <p:cNvPr id="9" name="8 Elipse"/>
          <p:cNvSpPr/>
          <p:nvPr/>
        </p:nvSpPr>
        <p:spPr>
          <a:xfrm>
            <a:off x="6602052" y="1819919"/>
            <a:ext cx="1512168" cy="94468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b="1" dirty="0"/>
              <a:t>Abuelo Materno</a:t>
            </a:r>
          </a:p>
        </p:txBody>
      </p:sp>
      <p:sp>
        <p:nvSpPr>
          <p:cNvPr id="10" name="9 Elipse"/>
          <p:cNvSpPr/>
          <p:nvPr/>
        </p:nvSpPr>
        <p:spPr>
          <a:xfrm>
            <a:off x="1831009" y="2894170"/>
            <a:ext cx="1395110" cy="73285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b="1" dirty="0"/>
              <a:t>Papá</a:t>
            </a:r>
            <a:r>
              <a:rPr lang="es-CL" dirty="0"/>
              <a:t> </a:t>
            </a:r>
          </a:p>
        </p:txBody>
      </p:sp>
      <p:sp>
        <p:nvSpPr>
          <p:cNvPr id="11" name="10 Elipse"/>
          <p:cNvSpPr/>
          <p:nvPr/>
        </p:nvSpPr>
        <p:spPr>
          <a:xfrm>
            <a:off x="5904148" y="2852936"/>
            <a:ext cx="1296144"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b="1" dirty="0"/>
              <a:t>Mamá</a:t>
            </a:r>
          </a:p>
        </p:txBody>
      </p:sp>
      <p:sp>
        <p:nvSpPr>
          <p:cNvPr id="12" name="11 Elipse"/>
          <p:cNvSpPr/>
          <p:nvPr/>
        </p:nvSpPr>
        <p:spPr>
          <a:xfrm>
            <a:off x="2843808" y="4010930"/>
            <a:ext cx="1411204"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b="1" dirty="0"/>
              <a:t>Hijos</a:t>
            </a:r>
            <a:r>
              <a:rPr lang="es-CL" dirty="0"/>
              <a:t> </a:t>
            </a:r>
          </a:p>
        </p:txBody>
      </p:sp>
      <p:sp>
        <p:nvSpPr>
          <p:cNvPr id="13" name="12 Elipse"/>
          <p:cNvSpPr/>
          <p:nvPr/>
        </p:nvSpPr>
        <p:spPr>
          <a:xfrm>
            <a:off x="4888988" y="4010930"/>
            <a:ext cx="1411204"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b="1" dirty="0"/>
              <a:t>Hijos</a:t>
            </a:r>
            <a:r>
              <a:rPr lang="es-CL" dirty="0"/>
              <a:t> </a:t>
            </a:r>
          </a:p>
        </p:txBody>
      </p:sp>
      <p:cxnSp>
        <p:nvCxnSpPr>
          <p:cNvPr id="15" name="14 Conector recto"/>
          <p:cNvCxnSpPr/>
          <p:nvPr/>
        </p:nvCxnSpPr>
        <p:spPr>
          <a:xfrm>
            <a:off x="1835696" y="2636912"/>
            <a:ext cx="216024" cy="286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5892405" y="2782100"/>
            <a:ext cx="324476" cy="141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a:stCxn id="7" idx="4"/>
          </p:cNvCxnSpPr>
          <p:nvPr/>
        </p:nvCxnSpPr>
        <p:spPr>
          <a:xfrm flipH="1">
            <a:off x="2953741" y="2694684"/>
            <a:ext cx="290303" cy="2937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a:endCxn id="11" idx="7"/>
          </p:cNvCxnSpPr>
          <p:nvPr/>
        </p:nvCxnSpPr>
        <p:spPr>
          <a:xfrm flipH="1">
            <a:off x="7010476" y="2753754"/>
            <a:ext cx="189816" cy="225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a:stCxn id="12" idx="6"/>
          </p:cNvCxnSpPr>
          <p:nvPr/>
        </p:nvCxnSpPr>
        <p:spPr>
          <a:xfrm>
            <a:off x="4255012" y="4468130"/>
            <a:ext cx="633976"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29 Elipse"/>
          <p:cNvSpPr/>
          <p:nvPr/>
        </p:nvSpPr>
        <p:spPr>
          <a:xfrm>
            <a:off x="3831996" y="5092514"/>
            <a:ext cx="174267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b="1" dirty="0"/>
              <a:t>Hermanos</a:t>
            </a:r>
            <a:r>
              <a:rPr lang="es-CL" dirty="0"/>
              <a:t> </a:t>
            </a:r>
          </a:p>
        </p:txBody>
      </p:sp>
      <p:cxnSp>
        <p:nvCxnSpPr>
          <p:cNvPr id="32" name="31 Conector recto"/>
          <p:cNvCxnSpPr>
            <a:stCxn id="10" idx="6"/>
          </p:cNvCxnSpPr>
          <p:nvPr/>
        </p:nvCxnSpPr>
        <p:spPr>
          <a:xfrm flipV="1">
            <a:off x="3226119" y="3240681"/>
            <a:ext cx="2732182" cy="19916"/>
          </a:xfrm>
          <a:prstGeom prst="line">
            <a:avLst/>
          </a:prstGeom>
        </p:spPr>
        <p:style>
          <a:lnRef idx="1">
            <a:schemeClr val="accent1"/>
          </a:lnRef>
          <a:fillRef idx="0">
            <a:schemeClr val="accent1"/>
          </a:fillRef>
          <a:effectRef idx="0">
            <a:schemeClr val="accent1"/>
          </a:effectRef>
          <a:fontRef idx="minor">
            <a:schemeClr val="tx1"/>
          </a:fontRef>
        </p:style>
      </p:cxnSp>
      <p:sp>
        <p:nvSpPr>
          <p:cNvPr id="43" name="42 Cinta hacia abajo"/>
          <p:cNvSpPr/>
          <p:nvPr/>
        </p:nvSpPr>
        <p:spPr>
          <a:xfrm>
            <a:off x="1765113" y="764704"/>
            <a:ext cx="5724636" cy="864096"/>
          </a:xfrm>
          <a:prstGeom prst="ribb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2800" b="1" dirty="0"/>
              <a:t>La Familia </a:t>
            </a:r>
          </a:p>
        </p:txBody>
      </p:sp>
      <p:cxnSp>
        <p:nvCxnSpPr>
          <p:cNvPr id="23" name="Conector recto 22"/>
          <p:cNvCxnSpPr/>
          <p:nvPr/>
        </p:nvCxnSpPr>
        <p:spPr>
          <a:xfrm flipH="1">
            <a:off x="5958301" y="3717032"/>
            <a:ext cx="341892" cy="316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2843807" y="3639370"/>
            <a:ext cx="382312" cy="394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a:stCxn id="12" idx="5"/>
          </p:cNvCxnSpPr>
          <p:nvPr/>
        </p:nvCxnSpPr>
        <p:spPr>
          <a:xfrm>
            <a:off x="4048346" y="4791419"/>
            <a:ext cx="206666" cy="316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a:off x="5076056" y="4973265"/>
            <a:ext cx="360040" cy="1346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15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
        <p:nvSpPr>
          <p:cNvPr id="6" name="Rectángulo redondeado 5"/>
          <p:cNvSpPr/>
          <p:nvPr/>
        </p:nvSpPr>
        <p:spPr>
          <a:xfrm>
            <a:off x="611560" y="692696"/>
            <a:ext cx="7920880" cy="5472608"/>
          </a:xfrm>
          <a:prstGeom prst="roundRect">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chemeClr val="tx2">
                    <a:lumMod val="50000"/>
                  </a:schemeClr>
                </a:solidFill>
              </a:rPr>
              <a:t>Comenta:</a:t>
            </a:r>
          </a:p>
          <a:p>
            <a:r>
              <a:rPr lang="es-CL" b="1" dirty="0" smtClean="0">
                <a:solidFill>
                  <a:schemeClr val="tx2">
                    <a:lumMod val="50000"/>
                  </a:schemeClr>
                </a:solidFill>
              </a:rPr>
              <a:t>Que recuerdos tienes acerca de juegos que hacías con tus hermanos cuando eras pequeño ?</a:t>
            </a:r>
          </a:p>
          <a:p>
            <a:r>
              <a:rPr lang="es-CL" b="1" dirty="0" smtClean="0">
                <a:solidFill>
                  <a:schemeClr val="tx2">
                    <a:lumMod val="50000"/>
                  </a:schemeClr>
                </a:solidFill>
              </a:rPr>
              <a:t>Qué cuentos te contaba tu abuelita?</a:t>
            </a:r>
          </a:p>
          <a:p>
            <a:r>
              <a:rPr lang="es-CL" b="1" dirty="0" smtClean="0">
                <a:solidFill>
                  <a:schemeClr val="tx2">
                    <a:lumMod val="50000"/>
                  </a:schemeClr>
                </a:solidFill>
              </a:rPr>
              <a:t>Cuál era tu comida favorita cuando eras un bebé?</a:t>
            </a:r>
          </a:p>
          <a:p>
            <a:r>
              <a:rPr lang="es-CL" b="1" dirty="0" smtClean="0">
                <a:solidFill>
                  <a:schemeClr val="tx2">
                    <a:lumMod val="50000"/>
                  </a:schemeClr>
                </a:solidFill>
              </a:rPr>
              <a:t>A que jugabas con tu papá cuando tenías 3 años?, lo recuerdas?</a:t>
            </a:r>
          </a:p>
          <a:p>
            <a:r>
              <a:rPr lang="es-CL" b="1" dirty="0" smtClean="0">
                <a:solidFill>
                  <a:schemeClr val="tx2">
                    <a:lumMod val="50000"/>
                  </a:schemeClr>
                </a:solidFill>
              </a:rPr>
              <a:t>Cómo celebrabas la  navidad con tu familia?, qué hacían ?</a:t>
            </a:r>
          </a:p>
          <a:p>
            <a:r>
              <a:rPr lang="es-CL" b="1" dirty="0" smtClean="0">
                <a:solidFill>
                  <a:schemeClr val="tx2">
                    <a:lumMod val="50000"/>
                  </a:schemeClr>
                </a:solidFill>
              </a:rPr>
              <a:t>Tus abuelos, te contaron alguna vez, como eran cuando niños?</a:t>
            </a:r>
          </a:p>
          <a:p>
            <a:r>
              <a:rPr lang="es-CL" b="1" dirty="0" smtClean="0">
                <a:solidFill>
                  <a:schemeClr val="tx2">
                    <a:lumMod val="50000"/>
                  </a:schemeClr>
                </a:solidFill>
              </a:rPr>
              <a:t>Harían las mismas cosas que tú?</a:t>
            </a:r>
          </a:p>
          <a:p>
            <a:r>
              <a:rPr lang="es-CL" b="1" dirty="0" smtClean="0">
                <a:solidFill>
                  <a:schemeClr val="tx2">
                    <a:lumMod val="50000"/>
                  </a:schemeClr>
                </a:solidFill>
              </a:rPr>
              <a:t>Tu familia, iba a clases al mis mismo colegio que vas tu?</a:t>
            </a:r>
          </a:p>
          <a:p>
            <a:r>
              <a:rPr lang="es-CL" b="1" dirty="0" smtClean="0">
                <a:solidFill>
                  <a:schemeClr val="tx2">
                    <a:lumMod val="50000"/>
                  </a:schemeClr>
                </a:solidFill>
              </a:rPr>
              <a:t>Te contaron cómo era la Escuela Pedro Antonio Tejos, cuando ellos eran pequeños?</a:t>
            </a:r>
          </a:p>
          <a:p>
            <a:r>
              <a:rPr lang="es-CL" b="1" dirty="0" smtClean="0">
                <a:solidFill>
                  <a:schemeClr val="tx2">
                    <a:lumMod val="50000"/>
                  </a:schemeClr>
                </a:solidFill>
              </a:rPr>
              <a:t>Haz visto fotografías de tus abuelos cuando éstos eran pequeños?</a:t>
            </a:r>
          </a:p>
          <a:p>
            <a:endParaRPr lang="es-CL" b="1" dirty="0">
              <a:solidFill>
                <a:schemeClr val="tx2">
                  <a:lumMod val="50000"/>
                </a:schemeClr>
              </a:solidFill>
            </a:endParaRPr>
          </a:p>
          <a:p>
            <a:r>
              <a:rPr lang="es-CL" b="1" dirty="0" smtClean="0">
                <a:solidFill>
                  <a:schemeClr val="tx2">
                    <a:lumMod val="50000"/>
                  </a:schemeClr>
                </a:solidFill>
              </a:rPr>
              <a:t>Ahora te invito a soñar un ratito y pensar: ¿cómo será tu familia, cuando tú seas grande?, cuantos hijos tendrás?, y cuando seas abuelita (o), cómo serás?.</a:t>
            </a:r>
          </a:p>
          <a:p>
            <a:pPr algn="ctr"/>
            <a:endParaRPr lang="es-CL" dirty="0"/>
          </a:p>
        </p:txBody>
      </p:sp>
    </p:spTree>
    <p:extLst>
      <p:ext uri="{BB962C8B-B14F-4D97-AF65-F5344CB8AC3E}">
        <p14:creationId xmlns:p14="http://schemas.microsoft.com/office/powerpoint/2010/main" val="376232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5"/>
            <a:ext cx="9144000" cy="6833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familia dibujo"/>
          <p:cNvPicPr>
            <a:picLocks noChangeAspect="1" noChangeArrowheads="1"/>
          </p:cNvPicPr>
          <p:nvPr/>
        </p:nvPicPr>
        <p:blipFill rotWithShape="1">
          <a:blip r:embed="rId3">
            <a:extLst>
              <a:ext uri="{28A0092B-C50C-407E-A947-70E740481C1C}">
                <a14:useLocalDpi xmlns:a14="http://schemas.microsoft.com/office/drawing/2010/main" val="0"/>
              </a:ext>
            </a:extLst>
          </a:blip>
          <a:srcRect b="6088"/>
          <a:stretch/>
        </p:blipFill>
        <p:spPr bwMode="auto">
          <a:xfrm>
            <a:off x="467544" y="1472010"/>
            <a:ext cx="8064896" cy="4769050"/>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
        <p:nvSpPr>
          <p:cNvPr id="5" name="4 Rectángulo"/>
          <p:cNvSpPr/>
          <p:nvPr/>
        </p:nvSpPr>
        <p:spPr>
          <a:xfrm>
            <a:off x="467544" y="598321"/>
            <a:ext cx="806489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s-ES" sz="4800" b="1" cap="none" spc="0" dirty="0">
                <a:ln w="1905"/>
                <a:effectLst>
                  <a:innerShdw blurRad="69850" dist="43180" dir="5400000">
                    <a:srgbClr val="000000">
                      <a:alpha val="65000"/>
                    </a:srgbClr>
                  </a:innerShdw>
                </a:effectLst>
              </a:rPr>
              <a:t>¿ Quién compone tu familia?</a:t>
            </a:r>
          </a:p>
        </p:txBody>
      </p:sp>
    </p:spTree>
    <p:extLst>
      <p:ext uri="{BB962C8B-B14F-4D97-AF65-F5344CB8AC3E}">
        <p14:creationId xmlns:p14="http://schemas.microsoft.com/office/powerpoint/2010/main" val="9743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5"/>
            <a:ext cx="9144000" cy="6833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4609" r="4286"/>
          <a:stretch/>
        </p:blipFill>
        <p:spPr bwMode="auto">
          <a:xfrm>
            <a:off x="827584" y="1772816"/>
            <a:ext cx="7488832" cy="4335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27584" y="980728"/>
            <a:ext cx="7488832" cy="923330"/>
          </a:xfrm>
          <a:prstGeom prst="rect">
            <a:avLst/>
          </a:prstGeom>
          <a:ln w="28575">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b="1" dirty="0" smtClean="0"/>
              <a:t>Actividad</a:t>
            </a:r>
            <a:r>
              <a:rPr lang="es-CL" b="1" dirty="0" smtClean="0"/>
              <a:t>:  </a:t>
            </a:r>
            <a:r>
              <a:rPr lang="es-CL" dirty="0" smtClean="0"/>
              <a:t>Relata </a:t>
            </a:r>
            <a:r>
              <a:rPr lang="es-CL" dirty="0" smtClean="0"/>
              <a:t>los </a:t>
            </a:r>
            <a:r>
              <a:rPr lang="es-CL" dirty="0"/>
              <a:t>roles que </a:t>
            </a:r>
            <a:r>
              <a:rPr lang="es-CL" dirty="0" smtClean="0"/>
              <a:t>desarrollan los </a:t>
            </a:r>
            <a:r>
              <a:rPr lang="es-CL" dirty="0"/>
              <a:t>miembros de </a:t>
            </a:r>
            <a:r>
              <a:rPr lang="es-CL" dirty="0" smtClean="0"/>
              <a:t>tu </a:t>
            </a:r>
            <a:r>
              <a:rPr lang="es-CL" dirty="0"/>
              <a:t>familia </a:t>
            </a:r>
            <a:r>
              <a:rPr lang="es-CL" dirty="0" smtClean="0"/>
              <a:t>y </a:t>
            </a:r>
            <a:r>
              <a:rPr lang="es-CL" dirty="0"/>
              <a:t>su aporte para el bienestar común. </a:t>
            </a:r>
            <a:r>
              <a:rPr lang="es-CL" dirty="0" smtClean="0"/>
              <a:t>Compara con los roles de tus abuelos. ¿Serían los mismos?.</a:t>
            </a:r>
            <a:endParaRPr lang="es-CL" dirty="0"/>
          </a:p>
        </p:txBody>
      </p:sp>
    </p:spTree>
    <p:extLst>
      <p:ext uri="{BB962C8B-B14F-4D97-AF65-F5344CB8AC3E}">
        <p14:creationId xmlns:p14="http://schemas.microsoft.com/office/powerpoint/2010/main" val="180299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5"/>
            <a:ext cx="9144000" cy="683352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83568" y="1855910"/>
            <a:ext cx="7704856" cy="1200329"/>
          </a:xfrm>
          <a:prstGeom prst="rect">
            <a:avLst/>
          </a:prstGeom>
        </p:spPr>
        <p:txBody>
          <a:bodyPr wrap="square">
            <a:spAutoFit/>
          </a:bodyPr>
          <a:lstStyle/>
          <a:p>
            <a:pPr algn="just"/>
            <a:r>
              <a:rPr lang="es-MX" b="1" dirty="0"/>
              <a:t>Una familia es importante para el desarrollo de los niños. La familia es una fundación donde una persona aprende los modos para vivir en paz con otros. La relación de la familia debe ser estrecha y </a:t>
            </a:r>
            <a:r>
              <a:rPr lang="es-MX" b="1" dirty="0" smtClean="0"/>
              <a:t>unida</a:t>
            </a:r>
            <a:r>
              <a:rPr lang="es-MX" b="1" dirty="0" smtClean="0"/>
              <a:t>, de apoyo, comprensión, entrega de valores, que después practicarás en la sociedad.</a:t>
            </a:r>
            <a:endParaRPr lang="es-CL" b="1" dirty="0"/>
          </a:p>
        </p:txBody>
      </p:sp>
      <p:sp>
        <p:nvSpPr>
          <p:cNvPr id="6" name="5 Rectángulo"/>
          <p:cNvSpPr/>
          <p:nvPr/>
        </p:nvSpPr>
        <p:spPr>
          <a:xfrm>
            <a:off x="899592" y="908720"/>
            <a:ext cx="63210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Qué es una familia?</a:t>
            </a:r>
          </a:p>
        </p:txBody>
      </p:sp>
      <p:pic>
        <p:nvPicPr>
          <p:cNvPr id="1126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54" y="3056239"/>
            <a:ext cx="3872442" cy="305856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3056239"/>
            <a:ext cx="3985025" cy="29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2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5"/>
            <a:ext cx="9144000" cy="683352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755576" y="2060848"/>
            <a:ext cx="7344816" cy="1200329"/>
          </a:xfrm>
          <a:prstGeom prst="rect">
            <a:avLst/>
          </a:prstGeom>
        </p:spPr>
        <p:txBody>
          <a:bodyPr wrap="square">
            <a:spAutoFit/>
          </a:bodyPr>
          <a:lstStyle/>
          <a:p>
            <a:r>
              <a:rPr lang="es-MX" dirty="0"/>
              <a:t>Toma conciencia acerca de la importancia del rol de la familia. Sin importar cómo esté </a:t>
            </a:r>
            <a:r>
              <a:rPr lang="es-MX" b="1" dirty="0"/>
              <a:t>constituida</a:t>
            </a:r>
            <a:r>
              <a:rPr lang="es-MX" dirty="0"/>
              <a:t>, es </a:t>
            </a:r>
            <a:r>
              <a:rPr lang="es-MX" b="1" dirty="0"/>
              <a:t>innegable</a:t>
            </a:r>
            <a:r>
              <a:rPr lang="es-MX" dirty="0"/>
              <a:t>, el importante papel que desempeña la familia en la sociedad, especialmente como </a:t>
            </a:r>
            <a:r>
              <a:rPr lang="es-MX" b="1" dirty="0"/>
              <a:t>transmisora</a:t>
            </a:r>
            <a:r>
              <a:rPr lang="es-MX" dirty="0"/>
              <a:t> de normas, valores, cultura, entre otras cosas.</a:t>
            </a:r>
            <a:endParaRPr lang="es-CL" dirty="0"/>
          </a:p>
        </p:txBody>
      </p:sp>
      <p:sp>
        <p:nvSpPr>
          <p:cNvPr id="6" name="5 Rectángulo"/>
          <p:cNvSpPr/>
          <p:nvPr/>
        </p:nvSpPr>
        <p:spPr>
          <a:xfrm>
            <a:off x="653659" y="836712"/>
            <a:ext cx="66609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Objetivo de la familia: </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42" name="Picture 2" descr="Resultado de imagen para familia dibuj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648" y="3261176"/>
            <a:ext cx="3507838" cy="276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02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5"/>
            <a:ext cx="9144000" cy="68335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Resultado de imagen para amor de fami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92696"/>
            <a:ext cx="7992888" cy="5544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81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5"/>
            <a:ext cx="9144000" cy="683352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811740" y="1760042"/>
            <a:ext cx="7544814" cy="830997"/>
          </a:xfrm>
          <a:prstGeom prst="rect">
            <a:avLst/>
          </a:prstGeom>
        </p:spPr>
        <p:txBody>
          <a:bodyPr wrap="square">
            <a:spAutoFit/>
          </a:bodyPr>
          <a:lstStyle/>
          <a:p>
            <a:pPr algn="just"/>
            <a:r>
              <a:rPr lang="es-MX" sz="2400" b="1" dirty="0"/>
              <a:t>El rol de una madre</a:t>
            </a:r>
            <a:r>
              <a:rPr lang="es-MX" sz="2400" dirty="0"/>
              <a:t>, ser una guía para los hijos, ayudarles a ser independientes, trasmitirles amor y respeto.</a:t>
            </a:r>
            <a:endParaRPr lang="es-CL" sz="2400" dirty="0"/>
          </a:p>
        </p:txBody>
      </p:sp>
      <p:pic>
        <p:nvPicPr>
          <p:cNvPr id="8194" name="Picture 2" descr="Resultado de imagen para dibujo de mama"/>
          <p:cNvPicPr>
            <a:picLocks noChangeAspect="1" noChangeArrowheads="1"/>
          </p:cNvPicPr>
          <p:nvPr/>
        </p:nvPicPr>
        <p:blipFill rotWithShape="1">
          <a:blip r:embed="rId3">
            <a:extLst>
              <a:ext uri="{28A0092B-C50C-407E-A947-70E740481C1C}">
                <a14:useLocalDpi xmlns:a14="http://schemas.microsoft.com/office/drawing/2010/main" val="0"/>
              </a:ext>
            </a:extLst>
          </a:blip>
          <a:srcRect l="25618" r="22520"/>
          <a:stretch/>
        </p:blipFill>
        <p:spPr bwMode="auto">
          <a:xfrm>
            <a:off x="6084168" y="2796530"/>
            <a:ext cx="2376264" cy="29490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dibujo de m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89" y="3167231"/>
            <a:ext cx="2709027" cy="246050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66056" y="836712"/>
            <a:ext cx="485992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Rol de la madre:</a:t>
            </a:r>
          </a:p>
        </p:txBody>
      </p:sp>
      <p:pic>
        <p:nvPicPr>
          <p:cNvPr id="8198"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6016" y="3167231"/>
            <a:ext cx="2885561" cy="257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7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4" y="24475"/>
            <a:ext cx="9144000" cy="683352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11560" y="836712"/>
            <a:ext cx="41706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Rol del padre:</a:t>
            </a:r>
          </a:p>
        </p:txBody>
      </p:sp>
      <p:sp>
        <p:nvSpPr>
          <p:cNvPr id="6" name="5 Rectángulo"/>
          <p:cNvSpPr/>
          <p:nvPr/>
        </p:nvSpPr>
        <p:spPr>
          <a:xfrm>
            <a:off x="755576" y="2003355"/>
            <a:ext cx="4026614" cy="3416320"/>
          </a:xfrm>
          <a:prstGeom prst="rect">
            <a:avLst/>
          </a:prstGeom>
        </p:spPr>
        <p:txBody>
          <a:bodyPr wrap="square">
            <a:spAutoFit/>
          </a:bodyPr>
          <a:lstStyle/>
          <a:p>
            <a:pPr algn="just"/>
            <a:r>
              <a:rPr lang="es-MX" dirty="0"/>
              <a:t>El padre es realmente importante no solo como apoyo a la madre sino por su propia contribución a la vida del </a:t>
            </a:r>
            <a:r>
              <a:rPr lang="es-MX" dirty="0" smtClean="0"/>
              <a:t>niño (a). </a:t>
            </a:r>
            <a:endParaRPr lang="es-MX" dirty="0"/>
          </a:p>
          <a:p>
            <a:pPr algn="just"/>
            <a:endParaRPr lang="es-MX" dirty="0"/>
          </a:p>
          <a:p>
            <a:pPr algn="just"/>
            <a:r>
              <a:rPr lang="es-MX" dirty="0"/>
              <a:t>Hacia finales del primer año de vida, el padre intensifica los juegos corporales con su </a:t>
            </a:r>
            <a:r>
              <a:rPr lang="es-MX" dirty="0" smtClean="0"/>
              <a:t>hijo (a), </a:t>
            </a:r>
            <a:r>
              <a:rPr lang="es-MX" dirty="0"/>
              <a:t>permitiéndole el desarrollo de su yo corporal. El padre es, entonces, una presencia vital, desde la cual el niño extrae los elementos necesarios para articular su propia identidad.</a:t>
            </a:r>
          </a:p>
        </p:txBody>
      </p:sp>
      <p:pic>
        <p:nvPicPr>
          <p:cNvPr id="7170" name="Picture 2" descr="Resultado de imagen para dibujo de padre"/>
          <p:cNvPicPr>
            <a:picLocks noChangeAspect="1" noChangeArrowheads="1"/>
          </p:cNvPicPr>
          <p:nvPr/>
        </p:nvPicPr>
        <p:blipFill rotWithShape="1">
          <a:blip r:embed="rId3">
            <a:extLst>
              <a:ext uri="{28A0092B-C50C-407E-A947-70E740481C1C}">
                <a14:useLocalDpi xmlns:a14="http://schemas.microsoft.com/office/drawing/2010/main" val="0"/>
              </a:ext>
            </a:extLst>
          </a:blip>
          <a:srcRect l="21966" t="6034" r="23249"/>
          <a:stretch/>
        </p:blipFill>
        <p:spPr bwMode="auto">
          <a:xfrm>
            <a:off x="5148064" y="1484784"/>
            <a:ext cx="307702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49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352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77207" y="903040"/>
            <a:ext cx="47362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Rol de abuelos: </a:t>
            </a:r>
          </a:p>
        </p:txBody>
      </p:sp>
      <p:pic>
        <p:nvPicPr>
          <p:cNvPr id="614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51" y="3147563"/>
            <a:ext cx="3765649" cy="281621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648072" y="1947234"/>
            <a:ext cx="7884368" cy="1200329"/>
          </a:xfrm>
          <a:prstGeom prst="rect">
            <a:avLst/>
          </a:prstGeom>
        </p:spPr>
        <p:txBody>
          <a:bodyPr wrap="square">
            <a:spAutoFit/>
          </a:bodyPr>
          <a:lstStyle/>
          <a:p>
            <a:pPr algn="just"/>
            <a:r>
              <a:rPr lang="es-MX" dirty="0" smtClean="0"/>
              <a:t> </a:t>
            </a:r>
            <a:r>
              <a:rPr lang="es-MX" dirty="0"/>
              <a:t>Los </a:t>
            </a:r>
            <a:r>
              <a:rPr lang="es-MX" b="1" dirty="0"/>
              <a:t>abuelos</a:t>
            </a:r>
            <a:r>
              <a:rPr lang="es-MX" dirty="0"/>
              <a:t> son un pilar fundamental en la educación de los nietos, les transmiten sabiduría, experiencia, tranquilidad, cariño, estabilidad... Sin embargo, el beneficio es mutuo, ya que los </a:t>
            </a:r>
            <a:r>
              <a:rPr lang="es-MX" b="1" dirty="0"/>
              <a:t>abuelos</a:t>
            </a:r>
            <a:r>
              <a:rPr lang="es-MX" dirty="0"/>
              <a:t> también se enriquecen emocionalmente con el contacto con sus nietos</a:t>
            </a:r>
            <a:r>
              <a:rPr lang="es-MX" dirty="0" smtClean="0"/>
              <a:t>. ¿Cómo son tus abuelos contigo?.</a:t>
            </a:r>
            <a:endParaRPr lang="es-CL" dirty="0"/>
          </a:p>
        </p:txBody>
      </p:sp>
      <p:pic>
        <p:nvPicPr>
          <p:cNvPr id="6148" name="Picture 4" descr="Resultado de imagen para dibujo de abue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147563"/>
            <a:ext cx="263567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9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5"/>
            <a:ext cx="9144000" cy="683352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24105" y="2132606"/>
            <a:ext cx="4572000" cy="923330"/>
          </a:xfrm>
          <a:prstGeom prst="rect">
            <a:avLst/>
          </a:prstGeom>
        </p:spPr>
        <p:txBody>
          <a:bodyPr>
            <a:spAutoFit/>
          </a:bodyPr>
          <a:lstStyle/>
          <a:p>
            <a:pPr algn="just"/>
            <a:r>
              <a:rPr lang="es-MX" dirty="0"/>
              <a:t>Los hermanos desempeñan un rol primordial en el desarrollo de la personalidad de sus </a:t>
            </a:r>
            <a:r>
              <a:rPr lang="es-MX" dirty="0" smtClean="0"/>
              <a:t>hermanos (as).</a:t>
            </a:r>
            <a:endParaRPr lang="es-CL" dirty="0"/>
          </a:p>
        </p:txBody>
      </p:sp>
      <p:sp>
        <p:nvSpPr>
          <p:cNvPr id="6" name="5 Rectángulo"/>
          <p:cNvSpPr/>
          <p:nvPr/>
        </p:nvSpPr>
        <p:spPr>
          <a:xfrm>
            <a:off x="612095" y="3068960"/>
            <a:ext cx="4572000" cy="2031325"/>
          </a:xfrm>
          <a:prstGeom prst="rect">
            <a:avLst/>
          </a:prstGeom>
        </p:spPr>
        <p:txBody>
          <a:bodyPr>
            <a:spAutoFit/>
          </a:bodyPr>
          <a:lstStyle/>
          <a:p>
            <a:pPr algn="just"/>
            <a:r>
              <a:rPr lang="es-MX" dirty="0"/>
              <a:t>Generalmente el hermano mayor alardea de sus conocimientos y el menor le sigue en absolutamente </a:t>
            </a:r>
            <a:r>
              <a:rPr lang="es-MX" dirty="0" smtClean="0"/>
              <a:t>todo, </a:t>
            </a:r>
            <a:r>
              <a:rPr lang="es-MX" dirty="0"/>
              <a:t>es normal que el hermano menor imite la actitud del mayor y repita sus temas de conversación. </a:t>
            </a:r>
            <a:r>
              <a:rPr lang="es-MX" dirty="0" smtClean="0"/>
              <a:t>Existe complicidad en los juegos, y travesuras. ¿Te ha pasado esto?, ¿Cómo eres con tus hermanos?</a:t>
            </a:r>
            <a:endParaRPr lang="es-CL" dirty="0"/>
          </a:p>
        </p:txBody>
      </p:sp>
      <p:pic>
        <p:nvPicPr>
          <p:cNvPr id="5122" name="Picture 2" descr="Resultado de imagen para dibujo de herma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560" y="1772816"/>
            <a:ext cx="3254035" cy="4208691"/>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612095" y="707932"/>
            <a:ext cx="61933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a:ln w="11430"/>
                <a:effectLst>
                  <a:outerShdw blurRad="50800" dist="39000" dir="5460000" algn="tl">
                    <a:srgbClr val="000000">
                      <a:alpha val="38000"/>
                    </a:srgbClr>
                  </a:outerShdw>
                </a:effectLst>
              </a:rPr>
              <a:t>Rol de los hermanos:</a:t>
            </a:r>
          </a:p>
        </p:txBody>
      </p:sp>
    </p:spTree>
    <p:extLst>
      <p:ext uri="{BB962C8B-B14F-4D97-AF65-F5344CB8AC3E}">
        <p14:creationId xmlns:p14="http://schemas.microsoft.com/office/powerpoint/2010/main" val="4174586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434</Words>
  <Application>Microsoft Office PowerPoint</Application>
  <PresentationFormat>Presentación en pantalla (4:3)</PresentationFormat>
  <Paragraphs>46</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Alvarado</dc:creator>
  <cp:lastModifiedBy>Usuario de Windows</cp:lastModifiedBy>
  <cp:revision>21</cp:revision>
  <dcterms:created xsi:type="dcterms:W3CDTF">2019-03-12T14:28:05Z</dcterms:created>
  <dcterms:modified xsi:type="dcterms:W3CDTF">2020-05-23T15:47:32Z</dcterms:modified>
</cp:coreProperties>
</file>