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56" r:id="rId5"/>
    <p:sldId id="267" r:id="rId6"/>
    <p:sldId id="268" r:id="rId7"/>
    <p:sldId id="269" r:id="rId8"/>
    <p:sldId id="270" r:id="rId9"/>
    <p:sldId id="271" r:id="rId10"/>
    <p:sldId id="273" r:id="rId11"/>
    <p:sldId id="272" r:id="rId12"/>
    <p:sldId id="274" r:id="rId13"/>
    <p:sldId id="275" r:id="rId14"/>
    <p:sldId id="276" r:id="rId15"/>
    <p:sldId id="277" r:id="rId16"/>
    <p:sldId id="261" r:id="rId17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1326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BB353-F641-4D49-A2A8-617071BA882A}" type="datetimeFigureOut">
              <a:rPr lang="es-CL" smtClean="0"/>
              <a:t>03-12-2020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D7E41-4793-40FA-93D4-82EA8990957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599626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BB353-F641-4D49-A2A8-617071BA882A}" type="datetimeFigureOut">
              <a:rPr lang="es-CL" smtClean="0"/>
              <a:t>03-12-2020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D7E41-4793-40FA-93D4-82EA8990957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581894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BB353-F641-4D49-A2A8-617071BA882A}" type="datetimeFigureOut">
              <a:rPr lang="es-CL" smtClean="0"/>
              <a:t>03-12-2020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D7E41-4793-40FA-93D4-82EA8990957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55956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BB353-F641-4D49-A2A8-617071BA882A}" type="datetimeFigureOut">
              <a:rPr lang="es-CL" smtClean="0"/>
              <a:t>03-12-2020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D7E41-4793-40FA-93D4-82EA8990957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979584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BB353-F641-4D49-A2A8-617071BA882A}" type="datetimeFigureOut">
              <a:rPr lang="es-CL" smtClean="0"/>
              <a:t>03-12-2020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D7E41-4793-40FA-93D4-82EA8990957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846082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BB353-F641-4D49-A2A8-617071BA882A}" type="datetimeFigureOut">
              <a:rPr lang="es-CL" smtClean="0"/>
              <a:t>03-12-2020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D7E41-4793-40FA-93D4-82EA8990957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481771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BB353-F641-4D49-A2A8-617071BA882A}" type="datetimeFigureOut">
              <a:rPr lang="es-CL" smtClean="0"/>
              <a:t>03-12-2020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D7E41-4793-40FA-93D4-82EA8990957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84413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BB353-F641-4D49-A2A8-617071BA882A}" type="datetimeFigureOut">
              <a:rPr lang="es-CL" smtClean="0"/>
              <a:t>03-12-2020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D7E41-4793-40FA-93D4-82EA8990957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911669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BB353-F641-4D49-A2A8-617071BA882A}" type="datetimeFigureOut">
              <a:rPr lang="es-CL" smtClean="0"/>
              <a:t>03-12-2020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D7E41-4793-40FA-93D4-82EA8990957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848113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BB353-F641-4D49-A2A8-617071BA882A}" type="datetimeFigureOut">
              <a:rPr lang="es-CL" smtClean="0"/>
              <a:t>03-12-2020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D7E41-4793-40FA-93D4-82EA8990957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457778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BB353-F641-4D49-A2A8-617071BA882A}" type="datetimeFigureOut">
              <a:rPr lang="es-CL" smtClean="0"/>
              <a:t>03-12-2020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D7E41-4793-40FA-93D4-82EA8990957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586838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CBB353-F641-4D49-A2A8-617071BA882A}" type="datetimeFigureOut">
              <a:rPr lang="es-CL" smtClean="0"/>
              <a:t>03-12-2020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1D7E41-4793-40FA-93D4-82EA8990957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21558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png"/><Relationship Id="rId4" Type="http://schemas.openxmlformats.org/officeDocument/2006/relationships/image" Target="../media/image3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4" y="27023"/>
            <a:ext cx="9144000" cy="6929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1979711" y="2276872"/>
            <a:ext cx="5112569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</a:rPr>
              <a:t>Segmentación y conteo de </a:t>
            </a:r>
            <a:r>
              <a:rPr lang="es-ES" sz="5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effectLst/>
              </a:rPr>
              <a:t>silabas</a:t>
            </a:r>
          </a:p>
        </p:txBody>
      </p:sp>
      <p:sp>
        <p:nvSpPr>
          <p:cNvPr id="3" name="Rectángulo 2"/>
          <p:cNvSpPr/>
          <p:nvPr/>
        </p:nvSpPr>
        <p:spPr>
          <a:xfrm>
            <a:off x="2267744" y="1268760"/>
            <a:ext cx="4392488" cy="1008112"/>
          </a:xfrm>
          <a:prstGeom prst="rect">
            <a:avLst/>
          </a:prstGeom>
          <a:solidFill>
            <a:srgbClr val="FFFF00"/>
          </a:solidFill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s-CL" b="1" dirty="0">
                <a:solidFill>
                  <a:prstClr val="black"/>
                </a:solidFill>
              </a:rPr>
              <a:t>Educadora de Párvulos :Verónica Rodríguez</a:t>
            </a:r>
          </a:p>
          <a:p>
            <a:pPr lvl="0" algn="ctr"/>
            <a:r>
              <a:rPr lang="es-CL" b="1" dirty="0">
                <a:solidFill>
                  <a:prstClr val="black"/>
                </a:solidFill>
              </a:rPr>
              <a:t>Kínder y Pre Kínder</a:t>
            </a:r>
          </a:p>
          <a:p>
            <a:pPr lvl="0" algn="ctr"/>
            <a:r>
              <a:rPr lang="es-CL" b="1" dirty="0">
                <a:solidFill>
                  <a:prstClr val="black"/>
                </a:solidFill>
              </a:rPr>
              <a:t>Escuela Pedro Antonio Tejos</a:t>
            </a:r>
            <a:endParaRPr lang="es-CL" b="1" dirty="0">
              <a:solidFill>
                <a:prstClr val="black"/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9752" y="1612350"/>
            <a:ext cx="640135" cy="664522"/>
          </a:xfrm>
          <a:prstGeom prst="rect">
            <a:avLst/>
          </a:prstGeom>
        </p:spPr>
      </p:pic>
      <p:sp>
        <p:nvSpPr>
          <p:cNvPr id="6" name="Elipse 5"/>
          <p:cNvSpPr/>
          <p:nvPr/>
        </p:nvSpPr>
        <p:spPr>
          <a:xfrm>
            <a:off x="3995936" y="4221088"/>
            <a:ext cx="1584176" cy="1512168"/>
          </a:xfrm>
          <a:prstGeom prst="ellipse">
            <a:avLst/>
          </a:prstGeom>
          <a:solidFill>
            <a:srgbClr val="FFFF00"/>
          </a:solidFill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b="1" dirty="0" smtClean="0"/>
              <a:t>OA 3 </a:t>
            </a:r>
          </a:p>
          <a:p>
            <a:pPr algn="ctr"/>
            <a:r>
              <a:rPr lang="es-CL" b="1" dirty="0" smtClean="0"/>
              <a:t>Lenguaje Verbal</a:t>
            </a:r>
            <a:endParaRPr lang="es-CL" b="1" dirty="0"/>
          </a:p>
        </p:txBody>
      </p:sp>
    </p:spTree>
    <p:extLst>
      <p:ext uri="{BB962C8B-B14F-4D97-AF65-F5344CB8AC3E}">
        <p14:creationId xmlns:p14="http://schemas.microsoft.com/office/powerpoint/2010/main" val="24554404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886535" y="1209526"/>
            <a:ext cx="73866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¿ Cuantas silabas tiene..?</a:t>
            </a:r>
            <a:endParaRPr lang="es-E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11268" name="Picture 4" descr="Resultado de imagen para dibujo de pirata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29" t="5030" r="5546"/>
          <a:stretch/>
        </p:blipFill>
        <p:spPr bwMode="auto">
          <a:xfrm>
            <a:off x="1619672" y="2132855"/>
            <a:ext cx="1837184" cy="194421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872" y="2462873"/>
            <a:ext cx="4179862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7047" y="4792772"/>
            <a:ext cx="4427512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0" name="Picture 6" descr="Resultado de imagen para dibujo de barc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184" y="4077072"/>
            <a:ext cx="1919861" cy="1757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18767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2629270" y="1340768"/>
            <a:ext cx="4209806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60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7030A0"/>
                </a:solidFill>
                <a:latin typeface="Bernard MT Condensed" pitchFamily="18" charset="0"/>
              </a:rPr>
              <a:t>Sílaba inicial </a:t>
            </a:r>
          </a:p>
        </p:txBody>
      </p:sp>
      <p:pic>
        <p:nvPicPr>
          <p:cNvPr id="10244" name="Picture 4" descr="Imagen relaciona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7832" y="2980996"/>
            <a:ext cx="2377944" cy="1789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Resultado de imagen para dibujo pap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7206" y="2799264"/>
            <a:ext cx="2421282" cy="1896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Resultado de imagen para dibujo sop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980996"/>
            <a:ext cx="1760036" cy="1760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CuadroTexto"/>
          <p:cNvSpPr txBox="1"/>
          <p:nvPr/>
        </p:nvSpPr>
        <p:spPr>
          <a:xfrm>
            <a:off x="1871700" y="4785396"/>
            <a:ext cx="18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200" b="1" dirty="0">
                <a:solidFill>
                  <a:srgbClr val="FF0000"/>
                </a:solidFill>
              </a:rPr>
              <a:t>Ma</a:t>
            </a:r>
            <a:r>
              <a:rPr lang="es-CL" sz="3200" b="1" dirty="0"/>
              <a:t>riposa</a:t>
            </a:r>
            <a:r>
              <a:rPr lang="es-CL" dirty="0"/>
              <a:t> </a:t>
            </a:r>
          </a:p>
        </p:txBody>
      </p:sp>
      <p:sp>
        <p:nvSpPr>
          <p:cNvPr id="12" name="11 CuadroTexto"/>
          <p:cNvSpPr txBox="1"/>
          <p:nvPr/>
        </p:nvSpPr>
        <p:spPr>
          <a:xfrm>
            <a:off x="4257747" y="4937795"/>
            <a:ext cx="18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200" b="1" dirty="0"/>
              <a:t>   </a:t>
            </a:r>
            <a:r>
              <a:rPr lang="es-CL" sz="3200" b="1" dirty="0">
                <a:solidFill>
                  <a:srgbClr val="FF0000"/>
                </a:solidFill>
              </a:rPr>
              <a:t>Pa</a:t>
            </a:r>
            <a:r>
              <a:rPr lang="es-CL" sz="3200" b="1" dirty="0"/>
              <a:t>pá </a:t>
            </a:r>
            <a:r>
              <a:rPr lang="es-CL" b="1" dirty="0"/>
              <a:t> </a:t>
            </a:r>
          </a:p>
        </p:txBody>
      </p:sp>
      <p:sp>
        <p:nvSpPr>
          <p:cNvPr id="13" name="12 CuadroTexto"/>
          <p:cNvSpPr txBox="1"/>
          <p:nvPr/>
        </p:nvSpPr>
        <p:spPr>
          <a:xfrm>
            <a:off x="6264402" y="4563361"/>
            <a:ext cx="18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200" dirty="0"/>
              <a:t>    </a:t>
            </a:r>
            <a:r>
              <a:rPr lang="es-CL" sz="3200" b="1" dirty="0">
                <a:solidFill>
                  <a:srgbClr val="FF0000"/>
                </a:solidFill>
              </a:rPr>
              <a:t>So</a:t>
            </a:r>
            <a:r>
              <a:rPr lang="es-CL" sz="3200" b="1" dirty="0"/>
              <a:t>pa</a:t>
            </a:r>
            <a:r>
              <a:rPr lang="es-CL" sz="3200" dirty="0"/>
              <a:t> </a:t>
            </a:r>
            <a:r>
              <a:rPr lang="es-C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150976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827584" y="1124744"/>
            <a:ext cx="7430367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CL" sz="2400" b="1" dirty="0">
                <a:latin typeface="Arial" pitchFamily="34" charset="0"/>
                <a:cs typeface="Arial" pitchFamily="34" charset="0"/>
              </a:rPr>
              <a:t>Actividad: Identifica el dibujo que contenga la misma </a:t>
            </a:r>
            <a:r>
              <a:rPr lang="es-CL" sz="2400" b="1" u="sng" dirty="0">
                <a:latin typeface="Arial" pitchFamily="34" charset="0"/>
                <a:cs typeface="Arial" pitchFamily="34" charset="0"/>
              </a:rPr>
              <a:t>sílaba inicial </a:t>
            </a:r>
            <a:r>
              <a:rPr lang="es-CL" sz="2400" b="1" dirty="0">
                <a:latin typeface="Arial" pitchFamily="34" charset="0"/>
                <a:cs typeface="Arial" pitchFamily="34" charset="0"/>
              </a:rPr>
              <a:t>de la imagen </a:t>
            </a:r>
            <a:r>
              <a:rPr lang="es-CL" sz="2400" b="1" dirty="0" smtClean="0">
                <a:latin typeface="Arial" pitchFamily="34" charset="0"/>
                <a:cs typeface="Arial" pitchFamily="34" charset="0"/>
              </a:rPr>
              <a:t>del cuadro.</a:t>
            </a:r>
            <a:endParaRPr lang="es-CL" sz="2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2292" name="Picture 4" descr="Resultado de imagen para dibujo mon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9508" y="2179809"/>
            <a:ext cx="1847174" cy="2245881"/>
          </a:xfrm>
          <a:prstGeom prst="rect">
            <a:avLst/>
          </a:prstGeom>
          <a:noFill/>
          <a:ln w="5715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Resultado de imagen para dibujo mochila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67" t="3967" r="20667" b="5666"/>
          <a:stretch/>
        </p:blipFill>
        <p:spPr bwMode="auto">
          <a:xfrm>
            <a:off x="4716016" y="3520241"/>
            <a:ext cx="1578677" cy="1904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6" name="Picture 8" descr="Resultado de imagen para dibujo de caball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221088"/>
            <a:ext cx="1741735" cy="1588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8" name="Picture 10" descr="Resultado de imagen para dibujo de ran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7804" y="4653136"/>
            <a:ext cx="1497756" cy="1497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3779912" y="2179809"/>
            <a:ext cx="41116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6000" dirty="0">
                <a:solidFill>
                  <a:srgbClr val="FF0000"/>
                </a:solidFill>
                <a:latin typeface="Berlin Sans FB Demi" pitchFamily="34" charset="0"/>
              </a:rPr>
              <a:t>MO</a:t>
            </a:r>
            <a:r>
              <a:rPr lang="es-CL" sz="6000" dirty="0">
                <a:latin typeface="Berlin Sans FB Demi" pitchFamily="34" charset="0"/>
              </a:rPr>
              <a:t>NO</a:t>
            </a:r>
          </a:p>
        </p:txBody>
      </p:sp>
    </p:spTree>
    <p:extLst>
      <p:ext uri="{BB962C8B-B14F-4D97-AF65-F5344CB8AC3E}">
        <p14:creationId xmlns:p14="http://schemas.microsoft.com/office/powerpoint/2010/main" val="20184880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564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6" name="Picture 4" descr="Resultado de imagen para dibujo de LAPI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4549" y="2243718"/>
            <a:ext cx="2208244" cy="1656184"/>
          </a:xfrm>
          <a:prstGeom prst="rect">
            <a:avLst/>
          </a:prstGeom>
          <a:noFill/>
          <a:ln w="762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3923928" y="2352655"/>
            <a:ext cx="41116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6000" dirty="0">
                <a:solidFill>
                  <a:srgbClr val="FF0000"/>
                </a:solidFill>
                <a:latin typeface="Berlin Sans FB Demi" pitchFamily="34" charset="0"/>
              </a:rPr>
              <a:t>Lá</a:t>
            </a:r>
            <a:r>
              <a:rPr lang="es-CL" sz="6000" dirty="0">
                <a:solidFill>
                  <a:schemeClr val="tx1">
                    <a:lumMod val="95000"/>
                    <a:lumOff val="5000"/>
                  </a:schemeClr>
                </a:solidFill>
                <a:latin typeface="Berlin Sans FB Demi" pitchFamily="34" charset="0"/>
              </a:rPr>
              <a:t>piz</a:t>
            </a:r>
          </a:p>
        </p:txBody>
      </p:sp>
      <p:pic>
        <p:nvPicPr>
          <p:cNvPr id="13318" name="Picture 6" descr="Resultado de imagen para dibujo de  LANA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9" t="13071" b="11743"/>
          <a:stretch/>
        </p:blipFill>
        <p:spPr bwMode="auto">
          <a:xfrm>
            <a:off x="4283968" y="4198786"/>
            <a:ext cx="2058753" cy="1682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0" name="Picture 8" descr="Imagen relacionada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38" t="7918" r="30767"/>
          <a:stretch/>
        </p:blipFill>
        <p:spPr bwMode="auto">
          <a:xfrm>
            <a:off x="6588224" y="3501008"/>
            <a:ext cx="1096862" cy="2272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2" name="Picture 10" descr="Resultado de imagen para dibujo de manzana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50" t="6374" r="21438" b="9139"/>
          <a:stretch/>
        </p:blipFill>
        <p:spPr bwMode="auto">
          <a:xfrm>
            <a:off x="1547664" y="4047215"/>
            <a:ext cx="1553493" cy="1555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10 CuadroTexto"/>
          <p:cNvSpPr txBox="1"/>
          <p:nvPr/>
        </p:nvSpPr>
        <p:spPr>
          <a:xfrm>
            <a:off x="827584" y="1124744"/>
            <a:ext cx="7776864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CL" sz="2400" b="1" dirty="0">
                <a:latin typeface="Arial" pitchFamily="34" charset="0"/>
                <a:cs typeface="Arial" pitchFamily="34" charset="0"/>
              </a:rPr>
              <a:t>Actividad: Identifica el dibujo que contenga la misma sílaba inicial de la imagen </a:t>
            </a:r>
            <a:r>
              <a:rPr lang="es-CL" sz="2400" b="1" dirty="0" smtClean="0">
                <a:latin typeface="Arial" pitchFamily="34" charset="0"/>
                <a:cs typeface="Arial" pitchFamily="34" charset="0"/>
              </a:rPr>
              <a:t>del cuadro.</a:t>
            </a:r>
            <a:endParaRPr lang="es-CL" sz="24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60057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0" name="Picture 4" descr="Imagen relaciona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159465"/>
            <a:ext cx="2247900" cy="1790701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1040005" y="1124743"/>
            <a:ext cx="7063990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CL" sz="2400" b="1" dirty="0">
                <a:latin typeface="Arial" pitchFamily="34" charset="0"/>
                <a:cs typeface="Arial" pitchFamily="34" charset="0"/>
              </a:rPr>
              <a:t>Actividad: Identifica el dibujo que contenga la misma </a:t>
            </a:r>
            <a:r>
              <a:rPr lang="es-CL" sz="2400" b="1" u="sng" dirty="0">
                <a:latin typeface="Arial" pitchFamily="34" charset="0"/>
                <a:cs typeface="Arial" pitchFamily="34" charset="0"/>
              </a:rPr>
              <a:t>sílaba inicial </a:t>
            </a:r>
            <a:r>
              <a:rPr lang="es-CL" sz="2400" b="1" dirty="0">
                <a:latin typeface="Arial" pitchFamily="34" charset="0"/>
                <a:cs typeface="Arial" pitchFamily="34" charset="0"/>
              </a:rPr>
              <a:t>de la imagen </a:t>
            </a:r>
            <a:r>
              <a:rPr lang="es-CL" sz="2400" b="1" dirty="0" smtClean="0">
                <a:latin typeface="Arial" pitchFamily="34" charset="0"/>
                <a:cs typeface="Arial" pitchFamily="34" charset="0"/>
              </a:rPr>
              <a:t>del cuadro.</a:t>
            </a:r>
            <a:r>
              <a:rPr lang="es-CL" sz="2400" b="1" dirty="0" smtClean="0">
                <a:latin typeface="Arial" pitchFamily="34" charset="0"/>
                <a:cs typeface="Arial" pitchFamily="34" charset="0"/>
              </a:rPr>
              <a:t> </a:t>
            </a:r>
            <a:endParaRPr lang="es-CL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3779912" y="2179809"/>
            <a:ext cx="41116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6000" dirty="0">
                <a:solidFill>
                  <a:srgbClr val="FF0000"/>
                </a:solidFill>
                <a:latin typeface="Berlin Sans FB Demi" pitchFamily="34" charset="0"/>
              </a:rPr>
              <a:t>Sa</a:t>
            </a:r>
            <a:r>
              <a:rPr lang="es-CL" sz="6000" dirty="0">
                <a:solidFill>
                  <a:schemeClr val="tx1">
                    <a:lumMod val="85000"/>
                    <a:lumOff val="15000"/>
                  </a:schemeClr>
                </a:solidFill>
                <a:latin typeface="Berlin Sans FB Demi" pitchFamily="34" charset="0"/>
              </a:rPr>
              <a:t>po</a:t>
            </a:r>
          </a:p>
        </p:txBody>
      </p:sp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9539" y="4108239"/>
            <a:ext cx="2192182" cy="1717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3" name="Picture 7" descr="Imagen relacionada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8" t="7109" r="7923" b="11712"/>
          <a:stretch/>
        </p:blipFill>
        <p:spPr bwMode="auto">
          <a:xfrm>
            <a:off x="6012160" y="4164829"/>
            <a:ext cx="2183501" cy="1596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5" name="Picture 9" descr="Resultado de imagen para dibujo tambor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4133430"/>
            <a:ext cx="2160022" cy="1692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67601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4" name="Picture 4" descr="Imagen relacionada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25" t="6995" r="28171" b="7898"/>
          <a:stretch/>
        </p:blipFill>
        <p:spPr bwMode="auto">
          <a:xfrm>
            <a:off x="1807746" y="2197897"/>
            <a:ext cx="2301649" cy="1663152"/>
          </a:xfrm>
          <a:prstGeom prst="rect">
            <a:avLst/>
          </a:prstGeom>
          <a:noFill/>
          <a:ln w="5715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827584" y="1124744"/>
            <a:ext cx="7776864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CL" sz="2400" b="1" dirty="0">
                <a:latin typeface="Arial" pitchFamily="34" charset="0"/>
                <a:cs typeface="Arial" pitchFamily="34" charset="0"/>
              </a:rPr>
              <a:t>Actividad: Identifica el dibujo que contenga la misma </a:t>
            </a:r>
            <a:r>
              <a:rPr lang="es-CL" sz="2400" b="1" u="sng" dirty="0">
                <a:latin typeface="Arial" pitchFamily="34" charset="0"/>
                <a:cs typeface="Arial" pitchFamily="34" charset="0"/>
              </a:rPr>
              <a:t>sílaba inicial </a:t>
            </a:r>
            <a:r>
              <a:rPr lang="es-CL" sz="2400" b="1" dirty="0">
                <a:latin typeface="Arial" pitchFamily="34" charset="0"/>
                <a:cs typeface="Arial" pitchFamily="34" charset="0"/>
              </a:rPr>
              <a:t>de la imagen </a:t>
            </a:r>
            <a:r>
              <a:rPr lang="es-CL" sz="2400" b="1" dirty="0" smtClean="0">
                <a:latin typeface="Arial" pitchFamily="34" charset="0"/>
                <a:cs typeface="Arial" pitchFamily="34" charset="0"/>
              </a:rPr>
              <a:t>del cuadro.</a:t>
            </a:r>
            <a:r>
              <a:rPr lang="es-CL" sz="2400" b="1" dirty="0" smtClean="0">
                <a:latin typeface="Arial" pitchFamily="34" charset="0"/>
                <a:cs typeface="Arial" pitchFamily="34" charset="0"/>
              </a:rPr>
              <a:t> </a:t>
            </a:r>
            <a:endParaRPr lang="es-CL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3923928" y="2352655"/>
            <a:ext cx="41116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6000" dirty="0">
                <a:solidFill>
                  <a:srgbClr val="FF0000"/>
                </a:solidFill>
                <a:latin typeface="Berlin Sans FB Demi" pitchFamily="34" charset="0"/>
              </a:rPr>
              <a:t>Ca</a:t>
            </a:r>
            <a:r>
              <a:rPr lang="es-CL" sz="6000" dirty="0">
                <a:solidFill>
                  <a:schemeClr val="tx1">
                    <a:lumMod val="95000"/>
                    <a:lumOff val="5000"/>
                  </a:schemeClr>
                </a:solidFill>
                <a:latin typeface="Berlin Sans FB Demi" pitchFamily="34" charset="0"/>
              </a:rPr>
              <a:t>misa</a:t>
            </a:r>
          </a:p>
        </p:txBody>
      </p:sp>
      <p:pic>
        <p:nvPicPr>
          <p:cNvPr id="15366" name="Picture 6" descr="Resultado de imagen para dibujo de caracol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29" t="3348" r="17017"/>
          <a:stretch/>
        </p:blipFill>
        <p:spPr bwMode="auto">
          <a:xfrm>
            <a:off x="6538746" y="4019484"/>
            <a:ext cx="1496844" cy="1731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7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5218" y="4005808"/>
            <a:ext cx="1874541" cy="1734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9" name="Picture 9" descr="Resultado de imagen para dibujo de pescado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28" t="8591" r="17179" b="9006"/>
          <a:stretch/>
        </p:blipFill>
        <p:spPr bwMode="auto">
          <a:xfrm>
            <a:off x="1892507" y="3946297"/>
            <a:ext cx="1640040" cy="1877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59966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8" name="Picture 4" descr="Imagen relaciona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139306"/>
            <a:ext cx="3265466" cy="1959918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4211960" y="2368173"/>
            <a:ext cx="41116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6000" dirty="0">
                <a:solidFill>
                  <a:srgbClr val="FF0000"/>
                </a:solidFill>
                <a:latin typeface="Berlin Sans FB Demi" pitchFamily="34" charset="0"/>
              </a:rPr>
              <a:t>Ca</a:t>
            </a:r>
            <a:r>
              <a:rPr lang="es-CL" sz="6000" dirty="0">
                <a:solidFill>
                  <a:schemeClr val="tx1">
                    <a:lumMod val="95000"/>
                    <a:lumOff val="5000"/>
                  </a:schemeClr>
                </a:solidFill>
                <a:latin typeface="Berlin Sans FB Demi" pitchFamily="34" charset="0"/>
              </a:rPr>
              <a:t>mión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1040005" y="1124743"/>
            <a:ext cx="7063990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CL" sz="2400" b="1" dirty="0">
                <a:latin typeface="Arial" pitchFamily="34" charset="0"/>
                <a:cs typeface="Arial" pitchFamily="34" charset="0"/>
              </a:rPr>
              <a:t>Actividad: Identifica el dibujo que contenga la misma </a:t>
            </a:r>
            <a:r>
              <a:rPr lang="es-CL" sz="2400" b="1" u="sng" dirty="0">
                <a:latin typeface="Arial" pitchFamily="34" charset="0"/>
                <a:cs typeface="Arial" pitchFamily="34" charset="0"/>
              </a:rPr>
              <a:t>sílaba inicial </a:t>
            </a:r>
            <a:r>
              <a:rPr lang="es-CL" sz="2400" b="1" dirty="0">
                <a:latin typeface="Arial" pitchFamily="34" charset="0"/>
                <a:cs typeface="Arial" pitchFamily="34" charset="0"/>
              </a:rPr>
              <a:t>de la imagen remarcada. </a:t>
            </a:r>
          </a:p>
        </p:txBody>
      </p:sp>
      <p:pic>
        <p:nvPicPr>
          <p:cNvPr id="16390" name="Picture 6" descr="Resultado de imagen para dibujo mot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4221088"/>
            <a:ext cx="2120100" cy="1632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2" name="Picture 8" descr="Resultado de imagen para dibujo camell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4194" y="4221088"/>
            <a:ext cx="1686694" cy="1754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4" name="Picture 10" descr="Resultado de imagen para dibujo mano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21" t="6450" r="20569" b="5837"/>
          <a:stretch/>
        </p:blipFill>
        <p:spPr bwMode="auto">
          <a:xfrm>
            <a:off x="6261608" y="3861047"/>
            <a:ext cx="1510077" cy="200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05469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53" y="0"/>
            <a:ext cx="9108047" cy="6831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971600" y="1484784"/>
            <a:ext cx="547260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800" b="1" u="sng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Actividad:</a:t>
            </a:r>
          </a:p>
          <a:p>
            <a:r>
              <a:rPr lang="es-MX" sz="28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Como ya lo haz realizado en otras ocasiones, tienes que separar sílabas.</a:t>
            </a:r>
          </a:p>
          <a:p>
            <a:r>
              <a:rPr lang="es-MX" sz="28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Utiliza tus dedos para contarlas.</a:t>
            </a:r>
            <a:endParaRPr lang="es-MX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91301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209056"/>
            <a:ext cx="1944215" cy="1711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7825" y="2708919"/>
            <a:ext cx="4535487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6008" y="4171167"/>
            <a:ext cx="1812059" cy="1419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8067" y="4377652"/>
            <a:ext cx="4535487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886536" y="1804174"/>
            <a:ext cx="8077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/>
              <a:t>Actividad: </a:t>
            </a:r>
            <a:r>
              <a:rPr lang="es-CL" dirty="0"/>
              <a:t>Observa la imagen y separa en sílabas. Marca con una ( x) la correcta.</a:t>
            </a:r>
          </a:p>
        </p:txBody>
      </p:sp>
      <p:sp>
        <p:nvSpPr>
          <p:cNvPr id="11" name="10 Rectángulo"/>
          <p:cNvSpPr/>
          <p:nvPr/>
        </p:nvSpPr>
        <p:spPr>
          <a:xfrm>
            <a:off x="878608" y="898879"/>
            <a:ext cx="73866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¿ Cuántas sílabas tiene..?</a:t>
            </a:r>
            <a:endParaRPr lang="es-E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1041850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9" y="2204864"/>
            <a:ext cx="1689450" cy="169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3139" y="2547001"/>
            <a:ext cx="4431229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1009" y="4473476"/>
            <a:ext cx="4535487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0362" y="4047562"/>
            <a:ext cx="936104" cy="16148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21 Rectángulo"/>
          <p:cNvSpPr/>
          <p:nvPr/>
        </p:nvSpPr>
        <p:spPr>
          <a:xfrm>
            <a:off x="886535" y="1209526"/>
            <a:ext cx="73866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¿ Cuántas sílabas tiene..?</a:t>
            </a:r>
            <a:endParaRPr lang="es-E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2194132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82" r="11720"/>
          <a:stretch/>
        </p:blipFill>
        <p:spPr bwMode="auto">
          <a:xfrm>
            <a:off x="1620982" y="2132856"/>
            <a:ext cx="1427018" cy="1530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942006"/>
            <a:ext cx="1644880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0362" y="2539074"/>
            <a:ext cx="4431229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3139" y="4302864"/>
            <a:ext cx="4431229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10 Rectángulo"/>
          <p:cNvSpPr/>
          <p:nvPr/>
        </p:nvSpPr>
        <p:spPr>
          <a:xfrm>
            <a:off x="886535" y="1209526"/>
            <a:ext cx="73866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¿ Cuántas sílabas tiene..?</a:t>
            </a:r>
            <a:endParaRPr lang="es-E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2309840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886535" y="1209526"/>
            <a:ext cx="73866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¿ Cuántas sílabas tiene..?</a:t>
            </a:r>
            <a:endParaRPr lang="es-E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56"/>
          <a:stretch/>
        </p:blipFill>
        <p:spPr bwMode="auto">
          <a:xfrm>
            <a:off x="1361301" y="2112065"/>
            <a:ext cx="1784024" cy="1686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1301" y="3874418"/>
            <a:ext cx="1955882" cy="1747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1911" y="2452037"/>
            <a:ext cx="4431229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1911" y="4365104"/>
            <a:ext cx="4431229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96153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 descr="Resultado de imagen para dibujo de elefant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2640" y="2100641"/>
            <a:ext cx="1904423" cy="1904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1472" y="4005064"/>
            <a:ext cx="1040041" cy="1653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0362" y="2539074"/>
            <a:ext cx="4431229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1926" y="4328600"/>
            <a:ext cx="4431229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9 Rectángulo"/>
          <p:cNvSpPr/>
          <p:nvPr/>
        </p:nvSpPr>
        <p:spPr>
          <a:xfrm>
            <a:off x="886535" y="1209526"/>
            <a:ext cx="73866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¿ Cuántas sílabas tiene..?</a:t>
            </a:r>
            <a:endParaRPr lang="es-E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0278596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 descr="Resultado de imagen para dibujo de lapi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9743" y="2232683"/>
            <a:ext cx="1872208" cy="1404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Imagen relacionada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" t="31371" r="-1" b="30522"/>
          <a:stretch/>
        </p:blipFill>
        <p:spPr bwMode="auto">
          <a:xfrm>
            <a:off x="1252349" y="4294417"/>
            <a:ext cx="2318822" cy="1196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2940" y="2462873"/>
            <a:ext cx="4626834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5967" y="4409120"/>
            <a:ext cx="4431229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9 Rectángulo"/>
          <p:cNvSpPr/>
          <p:nvPr/>
        </p:nvSpPr>
        <p:spPr>
          <a:xfrm>
            <a:off x="886535" y="1209526"/>
            <a:ext cx="73866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¿ Cuántas sílabas tiene..?</a:t>
            </a:r>
            <a:endParaRPr lang="es-E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039448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 descr="Imagen relaciona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126298"/>
            <a:ext cx="1296144" cy="1798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Resultado de imagen para dibujo de cam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895181"/>
            <a:ext cx="2073308" cy="1825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2940" y="2462873"/>
            <a:ext cx="4626834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6973" y="4304771"/>
            <a:ext cx="4626834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10 Rectángulo"/>
          <p:cNvSpPr/>
          <p:nvPr/>
        </p:nvSpPr>
        <p:spPr>
          <a:xfrm>
            <a:off x="886535" y="1209526"/>
            <a:ext cx="73866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¿ Cuántas sílabas tiene..?</a:t>
            </a:r>
            <a:endParaRPr lang="es-E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20048088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</TotalTime>
  <Words>200</Words>
  <Application>Microsoft Office PowerPoint</Application>
  <PresentationFormat>Presentación en pantalla (4:3)</PresentationFormat>
  <Paragraphs>32</Paragraphs>
  <Slides>16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1" baseType="lpstr">
      <vt:lpstr>Arial</vt:lpstr>
      <vt:lpstr>Berlin Sans FB Demi</vt:lpstr>
      <vt:lpstr>Bernard MT Condensed</vt:lpstr>
      <vt:lpstr>Calibri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Manuel Alvarado</dc:creator>
  <cp:lastModifiedBy>Usuario de Windows</cp:lastModifiedBy>
  <cp:revision>18</cp:revision>
  <dcterms:created xsi:type="dcterms:W3CDTF">2019-02-13T15:58:01Z</dcterms:created>
  <dcterms:modified xsi:type="dcterms:W3CDTF">2020-12-03T14:07:38Z</dcterms:modified>
</cp:coreProperties>
</file>